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68" r:id="rId12"/>
    <p:sldId id="266" r:id="rId13"/>
    <p:sldId id="267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  <p:embeddedFont>
      <p:font typeface="Proxima Nova Semibold" panose="020B0604020202020204" charset="0"/>
      <p:regular r:id="rId24"/>
      <p:bold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64" userDrawn="1">
          <p15:clr>
            <a:srgbClr val="A4A3A4"/>
          </p15:clr>
        </p15:guide>
        <p15:guide id="2" orient="horz" pos="2184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7" roundtripDataSignature="AMtx7mgdeJwKXiri8rkN9IBOruEpQLzK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3228469-ECC1-44EB-9F5A-25AD0841C597}">
  <a:tblStyle styleId="{43228469-ECC1-44EB-9F5A-25AD0841C597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 b="off" i="off"/>
      <a:tcStyle>
        <a:tcBdr/>
        <a:fill>
          <a:solidFill>
            <a:srgbClr val="D0DEEF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D0DEEF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757" autoAdjust="0"/>
  </p:normalViewPr>
  <p:slideViewPr>
    <p:cSldViewPr snapToGrid="0">
      <p:cViewPr varScale="1">
        <p:scale>
          <a:sx n="122" d="100"/>
          <a:sy n="122" d="100"/>
        </p:scale>
        <p:origin x="132" y="108"/>
      </p:cViewPr>
      <p:guideLst>
        <p:guide pos="3864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5572758511357632E-2"/>
          <c:y val="0.17384582890173136"/>
          <c:w val="0.9155815383336936"/>
          <c:h val="0.6959178765648713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Base-line Model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Atelectasis</c:v>
                </c:pt>
                <c:pt idx="1">
                  <c:v>Nodule</c:v>
                </c:pt>
                <c:pt idx="2">
                  <c:v>Emphysema</c:v>
                </c:pt>
                <c:pt idx="3">
                  <c:v>Effusion</c:v>
                </c:pt>
                <c:pt idx="4">
                  <c:v>Normal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0.77</c:v>
                </c:pt>
                <c:pt idx="1">
                  <c:v>0.64</c:v>
                </c:pt>
                <c:pt idx="2">
                  <c:v>0.83</c:v>
                </c:pt>
                <c:pt idx="3">
                  <c:v>0.81</c:v>
                </c:pt>
                <c:pt idx="4">
                  <c:v>0.79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E1-423E-9678-A576554BF0F3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StFA Model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Atelectasis</c:v>
                </c:pt>
                <c:pt idx="1">
                  <c:v>Nodule</c:v>
                </c:pt>
                <c:pt idx="2">
                  <c:v>Emphysema</c:v>
                </c:pt>
                <c:pt idx="3">
                  <c:v>Effusion</c:v>
                </c:pt>
                <c:pt idx="4">
                  <c:v>Normal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0.78</c:v>
                </c:pt>
                <c:pt idx="1">
                  <c:v>0.64</c:v>
                </c:pt>
                <c:pt idx="2">
                  <c:v>0.85</c:v>
                </c:pt>
                <c:pt idx="3">
                  <c:v>0.81</c:v>
                </c:pt>
                <c:pt idx="4">
                  <c:v>0.82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AE1-423E-9678-A576554BF0F3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DyFA Model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Atelectasis</c:v>
                </c:pt>
                <c:pt idx="1">
                  <c:v>Nodule</c:v>
                </c:pt>
                <c:pt idx="2">
                  <c:v>Emphysema</c:v>
                </c:pt>
                <c:pt idx="3">
                  <c:v>Effusion</c:v>
                </c:pt>
                <c:pt idx="4">
                  <c:v>Normal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0.79</c:v>
                </c:pt>
                <c:pt idx="1">
                  <c:v>0.67</c:v>
                </c:pt>
                <c:pt idx="2">
                  <c:v>0.86</c:v>
                </c:pt>
                <c:pt idx="3">
                  <c:v>0.83</c:v>
                </c:pt>
                <c:pt idx="4">
                  <c:v>0.84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AE1-423E-9678-A576554BF0F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99"/>
        <c:axId val="1563240191"/>
        <c:axId val="1446294623"/>
      </c:barChart>
      <c:catAx>
        <c:axId val="15632401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Classes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6294623"/>
        <c:crosses val="autoZero"/>
        <c:auto val="1"/>
        <c:lblAlgn val="ctr"/>
        <c:lblOffset val="100"/>
        <c:noMultiLvlLbl val="0"/>
      </c:catAx>
      <c:valAx>
        <c:axId val="14462946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 err="1"/>
                  <a:t>Auc</a:t>
                </a:r>
                <a:endParaRPr lang="en-US" b="1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632401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3" name="Google Shape;30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82147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35" name="Google Shape;3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22289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0" name="Google Shape;36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5" name="Google Shape;38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7" name="Google Shape;10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5" name="Google Shape;15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2" name="Google Shape;18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" name="Google Shape;21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2" name="Google Shape;24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e0ae637f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5" name="Google Shape;275;g7e0ae637f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3" name="Google Shape;30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/>
          <p:nvPr/>
        </p:nvSpPr>
        <p:spPr>
          <a:xfrm>
            <a:off x="0" y="1122362"/>
            <a:ext cx="12192000" cy="4126971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17"/>
          <p:cNvSpPr txBox="1">
            <a:spLocks noGrp="1"/>
          </p:cNvSpPr>
          <p:nvPr>
            <p:ph type="ctrTitle"/>
          </p:nvPr>
        </p:nvSpPr>
        <p:spPr>
          <a:xfrm>
            <a:off x="0" y="1122362"/>
            <a:ext cx="10863264" cy="413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subTitle" idx="1"/>
          </p:nvPr>
        </p:nvSpPr>
        <p:spPr>
          <a:xfrm>
            <a:off x="0" y="3088822"/>
            <a:ext cx="10863264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" name="Google Shape;28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63264" y="1122362"/>
            <a:ext cx="1328736" cy="416018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9" name="Google Shape;29;p17"/>
          <p:cNvSpPr txBox="1">
            <a:spLocks noGrp="1"/>
          </p:cNvSpPr>
          <p:nvPr>
            <p:ph type="body" idx="2"/>
          </p:nvPr>
        </p:nvSpPr>
        <p:spPr>
          <a:xfrm>
            <a:off x="4038600" y="5516563"/>
            <a:ext cx="4114800" cy="522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0315575" cy="962025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8"/>
          <p:cNvSpPr txBox="1">
            <a:spLocks noGrp="1"/>
          </p:cNvSpPr>
          <p:nvPr>
            <p:ph type="title"/>
          </p:nvPr>
        </p:nvSpPr>
        <p:spPr>
          <a:xfrm>
            <a:off x="0" y="6349"/>
            <a:ext cx="10340283" cy="960120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10315575" cy="962025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1"/>
          <p:cNvSpPr txBox="1">
            <a:spLocks noGrp="1"/>
          </p:cNvSpPr>
          <p:nvPr>
            <p:ph type="title"/>
          </p:nvPr>
        </p:nvSpPr>
        <p:spPr>
          <a:xfrm>
            <a:off x="0" y="0"/>
            <a:ext cx="10315575" cy="962025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0315575" cy="962025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5" name="Google Shape;15;p16"/>
          <p:cNvGrpSpPr/>
          <p:nvPr/>
        </p:nvGrpSpPr>
        <p:grpSpPr>
          <a:xfrm>
            <a:off x="10291692" y="1119"/>
            <a:ext cx="1904553" cy="962024"/>
            <a:chOff x="6263796" y="2947987"/>
            <a:chExt cx="1904553" cy="962024"/>
          </a:xfrm>
        </p:grpSpPr>
        <p:grpSp>
          <p:nvGrpSpPr>
            <p:cNvPr id="16" name="Google Shape;16;p16"/>
            <p:cNvGrpSpPr/>
            <p:nvPr/>
          </p:nvGrpSpPr>
          <p:grpSpPr>
            <a:xfrm>
              <a:off x="7208870" y="2947988"/>
              <a:ext cx="959479" cy="962023"/>
              <a:chOff x="9081247" y="2581787"/>
              <a:chExt cx="915493" cy="935583"/>
            </a:xfrm>
          </p:grpSpPr>
          <p:sp>
            <p:nvSpPr>
              <p:cNvPr id="17" name="Google Shape;17;p16"/>
              <p:cNvSpPr/>
              <p:nvPr/>
            </p:nvSpPr>
            <p:spPr>
              <a:xfrm>
                <a:off x="9081247" y="2581787"/>
                <a:ext cx="915493" cy="935583"/>
              </a:xfrm>
              <a:prstGeom prst="rect">
                <a:avLst/>
              </a:prstGeom>
              <a:solidFill>
                <a:srgbClr val="001A5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18" name="Google Shape;18;p16" descr="dm_horz_ko_key_rgb.eps.pdf"/>
              <p:cNvPicPr preferRelativeResize="0"/>
              <p:nvPr/>
            </p:nvPicPr>
            <p:blipFill rotWithShape="1">
              <a:blip r:embed="rId13">
                <a:alphaModFix/>
              </a:blip>
              <a:srcRect l="4445" t="18983" r="84277" b="15127"/>
              <a:stretch/>
            </p:blipFill>
            <p:spPr>
              <a:xfrm>
                <a:off x="9363136" y="2829953"/>
                <a:ext cx="396483" cy="49506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9" name="Google Shape;19;p16"/>
            <p:cNvSpPr/>
            <p:nvPr/>
          </p:nvSpPr>
          <p:spPr>
            <a:xfrm>
              <a:off x="6643040" y="2947987"/>
              <a:ext cx="608431" cy="962023"/>
            </a:xfrm>
            <a:prstGeom prst="rect">
              <a:avLst/>
            </a:prstGeom>
            <a:solidFill>
              <a:srgbClr val="314BB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6"/>
            <p:cNvSpPr/>
            <p:nvPr/>
          </p:nvSpPr>
          <p:spPr>
            <a:xfrm>
              <a:off x="6263796" y="2947987"/>
              <a:ext cx="384048" cy="962023"/>
            </a:xfrm>
            <a:prstGeom prst="rect">
              <a:avLst/>
            </a:prstGeom>
            <a:solidFill>
              <a:srgbClr val="8798D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>
            <a:spLocks noGrp="1"/>
          </p:cNvSpPr>
          <p:nvPr>
            <p:ph type="ctrTitle"/>
          </p:nvPr>
        </p:nvSpPr>
        <p:spPr>
          <a:xfrm>
            <a:off x="-76200" y="1338350"/>
            <a:ext cx="10788600" cy="21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7432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b="1">
                <a:latin typeface="Proxima Nova"/>
                <a:ea typeface="Proxima Nova"/>
                <a:cs typeface="Proxima Nova"/>
                <a:sym typeface="Proxima Nova"/>
              </a:rPr>
              <a:t>Weakly Supervised 3D Classification of Chest CT using Aggregated Multi-Resolution Deep Segmentation Features</a:t>
            </a:r>
            <a:br>
              <a:rPr lang="en-US" b="1">
                <a:latin typeface="Proxima Nova"/>
                <a:ea typeface="Proxima Nova"/>
                <a:cs typeface="Proxima Nova"/>
                <a:sym typeface="Proxima Nova"/>
              </a:rPr>
            </a:b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" name="Google Shape;99;p1"/>
          <p:cNvSpPr txBox="1">
            <a:spLocks noGrp="1"/>
          </p:cNvSpPr>
          <p:nvPr>
            <p:ph type="subTitle" idx="1"/>
          </p:nvPr>
        </p:nvSpPr>
        <p:spPr>
          <a:xfrm>
            <a:off x="76200" y="3089030"/>
            <a:ext cx="11115676" cy="19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/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Fakrul I. Tushar*, </a:t>
            </a:r>
            <a:r>
              <a:rPr lang="en-US" sz="2000" dirty="0" err="1">
                <a:latin typeface="Proxima Nova"/>
                <a:ea typeface="Proxima Nova"/>
                <a:cs typeface="Proxima Nova"/>
                <a:sym typeface="Proxima Nova"/>
              </a:rPr>
              <a:t>Anindo</a:t>
            </a:r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000" dirty="0" err="1">
                <a:latin typeface="Proxima Nova"/>
                <a:ea typeface="Proxima Nova"/>
                <a:cs typeface="Proxima Nova"/>
                <a:sym typeface="Proxima Nova"/>
              </a:rPr>
              <a:t>Saha</a:t>
            </a:r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*</a:t>
            </a:r>
            <a:r>
              <a:rPr lang="en-US" sz="2000" baseline="30000" dirty="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, Khrystyna </a:t>
            </a:r>
            <a:r>
              <a:rPr lang="en-US" sz="2000" dirty="0" err="1">
                <a:latin typeface="Proxima Nova"/>
                <a:ea typeface="Proxima Nova"/>
                <a:cs typeface="Proxima Nova"/>
                <a:sym typeface="Proxima Nova"/>
              </a:rPr>
              <a:t>Faryna</a:t>
            </a:r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 sz="2000" dirty="0">
                <a:latin typeface="Proxima Nova" panose="020B0604020202020204" charset="0"/>
              </a:rPr>
              <a:t>Vincent </a:t>
            </a:r>
            <a:r>
              <a:rPr lang="en-US" sz="2000" dirty="0" err="1">
                <a:latin typeface="Proxima Nova" panose="020B0604020202020204" charset="0"/>
              </a:rPr>
              <a:t>D'Anniballe</a:t>
            </a:r>
            <a:r>
              <a:rPr lang="en-US" sz="2000" dirty="0">
                <a:latin typeface="Proxima Nova" panose="020B0604020202020204" charset="0"/>
              </a:rPr>
              <a:t>,</a:t>
            </a:r>
            <a:r>
              <a:rPr lang="en-US" sz="2000" dirty="0"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</a:t>
            </a:r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Rui Hou, </a:t>
            </a:r>
          </a:p>
          <a:p>
            <a:pPr lvl="0"/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Geoffrey </a:t>
            </a:r>
            <a:r>
              <a:rPr lang="en-US" sz="2000" dirty="0" err="1">
                <a:latin typeface="Proxima Nova"/>
                <a:ea typeface="Proxima Nova"/>
                <a:cs typeface="Proxima Nova"/>
                <a:sym typeface="Proxima Nova"/>
              </a:rPr>
              <a:t>D.Rubin</a:t>
            </a:r>
            <a:r>
              <a:rPr lang="en-US" sz="2000" dirty="0">
                <a:latin typeface="Proxima Nova"/>
                <a:ea typeface="Proxima Nova"/>
                <a:cs typeface="Proxima Nova"/>
                <a:sym typeface="Proxima Nova"/>
              </a:rPr>
              <a:t>, Joseph Y. Lo</a:t>
            </a:r>
            <a:endParaRPr sz="2000" baseline="300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1665" dirty="0">
                <a:latin typeface="Proxima Nova"/>
                <a:ea typeface="Proxima Nova"/>
                <a:cs typeface="Proxima Nova"/>
                <a:sym typeface="Proxima Nova"/>
              </a:rPr>
              <a:t>Department of Radiology, Duke University School of Medicine, Durham, NC;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1665" dirty="0">
                <a:latin typeface="Proxima Nova"/>
                <a:ea typeface="Proxima Nova"/>
                <a:cs typeface="Proxima Nova"/>
                <a:sym typeface="Proxima Nova"/>
              </a:rPr>
              <a:t>Erasmus+ Joint Master In Medical Imaging and Application</a:t>
            </a:r>
            <a:endParaRPr sz="222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54864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sz="222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" name="Google Shape;100;p1"/>
          <p:cNvSpPr txBox="1">
            <a:spLocks noGrp="1"/>
          </p:cNvSpPr>
          <p:nvPr>
            <p:ph type="sldNum" idx="12"/>
          </p:nvPr>
        </p:nvSpPr>
        <p:spPr>
          <a:xfrm>
            <a:off x="9220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101" name="Google Shape;101;p1"/>
          <p:cNvSpPr txBox="1"/>
          <p:nvPr/>
        </p:nvSpPr>
        <p:spPr>
          <a:xfrm>
            <a:off x="408150" y="5246775"/>
            <a:ext cx="11375700" cy="39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SPIE Medical Imaging: Computer-Aided Diagnosis, Houston, TX, USA (Feb 16, 2020) </a:t>
            </a:r>
            <a:endParaRPr sz="1400" b="1" i="0" u="none" strike="noStrike" cap="none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2" name="Google Shape;102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7214" y="285939"/>
            <a:ext cx="2686119" cy="502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84074" y="5859857"/>
            <a:ext cx="2870664" cy="54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15695" y="5757939"/>
            <a:ext cx="2381250" cy="7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2"/>
          <p:cNvSpPr txBox="1">
            <a:spLocks noGrp="1"/>
          </p:cNvSpPr>
          <p:nvPr>
            <p:ph type="title"/>
          </p:nvPr>
        </p:nvSpPr>
        <p:spPr>
          <a:xfrm>
            <a:off x="-4384" y="-4864"/>
            <a:ext cx="10296144" cy="967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i="1" dirty="0"/>
              <a:t> Experiments</a:t>
            </a:r>
            <a:endParaRPr sz="3600" dirty="0"/>
          </a:p>
        </p:txBody>
      </p:sp>
      <p:grpSp>
        <p:nvGrpSpPr>
          <p:cNvPr id="307" name="Google Shape;307;p12"/>
          <p:cNvGrpSpPr/>
          <p:nvPr/>
        </p:nvGrpSpPr>
        <p:grpSpPr>
          <a:xfrm>
            <a:off x="3872292" y="219447"/>
            <a:ext cx="6108946" cy="518938"/>
            <a:chOff x="960" y="908914"/>
            <a:chExt cx="6108946" cy="518938"/>
          </a:xfrm>
        </p:grpSpPr>
        <p:sp>
          <p:nvSpPr>
            <p:cNvPr id="308" name="Google Shape;308;p12"/>
            <p:cNvSpPr/>
            <p:nvPr/>
          </p:nvSpPr>
          <p:spPr>
            <a:xfrm>
              <a:off x="960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2"/>
            <p:cNvSpPr/>
            <p:nvPr/>
          </p:nvSpPr>
          <p:spPr>
            <a:xfrm>
              <a:off x="287765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2"/>
            <p:cNvSpPr txBox="1"/>
            <p:nvPr/>
          </p:nvSpPr>
          <p:spPr>
            <a:xfrm>
              <a:off x="299924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2"/>
            <p:cNvSpPr/>
            <p:nvPr/>
          </p:nvSpPr>
          <p:spPr>
            <a:xfrm>
              <a:off x="1229442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2"/>
            <p:cNvSpPr/>
            <p:nvPr/>
          </p:nvSpPr>
          <p:spPr>
            <a:xfrm>
              <a:off x="1516247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2"/>
            <p:cNvSpPr txBox="1"/>
            <p:nvPr/>
          </p:nvSpPr>
          <p:spPr>
            <a:xfrm>
              <a:off x="1528406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Method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2"/>
            <p:cNvSpPr/>
            <p:nvPr/>
          </p:nvSpPr>
          <p:spPr>
            <a:xfrm>
              <a:off x="2457923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2"/>
            <p:cNvSpPr/>
            <p:nvPr/>
          </p:nvSpPr>
          <p:spPr>
            <a:xfrm>
              <a:off x="2744728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2"/>
            <p:cNvSpPr txBox="1"/>
            <p:nvPr/>
          </p:nvSpPr>
          <p:spPr>
            <a:xfrm>
              <a:off x="2756887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2"/>
            <p:cNvSpPr/>
            <p:nvPr/>
          </p:nvSpPr>
          <p:spPr>
            <a:xfrm>
              <a:off x="3686404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2"/>
            <p:cNvSpPr/>
            <p:nvPr/>
          </p:nvSpPr>
          <p:spPr>
            <a:xfrm>
              <a:off x="3973209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2"/>
            <p:cNvSpPr txBox="1"/>
            <p:nvPr/>
          </p:nvSpPr>
          <p:spPr>
            <a:xfrm>
              <a:off x="3985368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Limitations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12"/>
            <p:cNvSpPr/>
            <p:nvPr/>
          </p:nvSpPr>
          <p:spPr>
            <a:xfrm>
              <a:off x="4914886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2"/>
            <p:cNvSpPr/>
            <p:nvPr/>
          </p:nvSpPr>
          <p:spPr>
            <a:xfrm>
              <a:off x="5201691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2"/>
            <p:cNvSpPr txBox="1"/>
            <p:nvPr/>
          </p:nvSpPr>
          <p:spPr>
            <a:xfrm>
              <a:off x="5213850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3" name="Google Shape;323;p12"/>
          <p:cNvSpPr txBox="1">
            <a:spLocks noGrp="1"/>
          </p:cNvSpPr>
          <p:nvPr>
            <p:ph type="sldNum" idx="12"/>
          </p:nvPr>
        </p:nvSpPr>
        <p:spPr>
          <a:xfrm>
            <a:off x="9220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25" name="Google Shape;325;p12"/>
          <p:cNvSpPr txBox="1"/>
          <p:nvPr/>
        </p:nvSpPr>
        <p:spPr>
          <a:xfrm>
            <a:off x="9529950" y="4121275"/>
            <a:ext cx="14250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12"/>
          <p:cNvSpPr txBox="1"/>
          <p:nvPr/>
        </p:nvSpPr>
        <p:spPr>
          <a:xfrm>
            <a:off x="9667650" y="4040300"/>
            <a:ext cx="1149600" cy="6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8854A0-98D2-4AA4-A6D8-E5A1801126AF}"/>
              </a:ext>
            </a:extLst>
          </p:cNvPr>
          <p:cNvSpPr txBox="1"/>
          <p:nvPr/>
        </p:nvSpPr>
        <p:spPr>
          <a:xfrm>
            <a:off x="388623" y="1264775"/>
            <a:ext cx="109061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b="1" dirty="0">
              <a:latin typeface="Proxima Nova" panose="020B0604020202020204" charset="0"/>
            </a:endParaRPr>
          </a:p>
          <a:p>
            <a:r>
              <a:rPr lang="en-US" sz="3200" b="1" dirty="0">
                <a:latin typeface="Proxima Nova" panose="020B0604020202020204" charset="0"/>
              </a:rPr>
              <a:t>Base-line Model:</a:t>
            </a:r>
            <a:r>
              <a:rPr lang="en-US" sz="3200" dirty="0">
                <a:latin typeface="Proxima Nova" panose="020B0604020202020204" charset="0"/>
              </a:rPr>
              <a:t> Classification using only CT volume.</a:t>
            </a:r>
          </a:p>
          <a:p>
            <a:r>
              <a:rPr lang="en-US" sz="3200" b="1" dirty="0" err="1">
                <a:latin typeface="Proxima Nova" panose="020B0604020202020204" charset="0"/>
              </a:rPr>
              <a:t>StFA</a:t>
            </a:r>
            <a:r>
              <a:rPr lang="en-US" sz="3200" b="1" dirty="0">
                <a:latin typeface="Proxima Nova" panose="020B0604020202020204" charset="0"/>
              </a:rPr>
              <a:t> Model </a:t>
            </a:r>
            <a:r>
              <a:rPr lang="en-US" sz="3200" dirty="0">
                <a:latin typeface="Proxima Nova" panose="020B0604020202020204" charset="0"/>
              </a:rPr>
              <a:t>: Classification using </a:t>
            </a:r>
            <a:r>
              <a:rPr lang="en-US" sz="3200" dirty="0" err="1">
                <a:latin typeface="Proxima Nova" panose="020B0604020202020204" charset="0"/>
              </a:rPr>
              <a:t>StFA</a:t>
            </a:r>
            <a:r>
              <a:rPr lang="en-US" sz="3200" dirty="0">
                <a:latin typeface="Proxima Nova" panose="020B0604020202020204" charset="0"/>
              </a:rPr>
              <a:t> Strategy.</a:t>
            </a:r>
          </a:p>
          <a:p>
            <a:r>
              <a:rPr lang="en-US" sz="3200" b="1" dirty="0" err="1">
                <a:latin typeface="Proxima Nova" panose="020B0604020202020204" charset="0"/>
              </a:rPr>
              <a:t>DyFA</a:t>
            </a:r>
            <a:r>
              <a:rPr lang="en-US" sz="3200" b="1" dirty="0">
                <a:latin typeface="Proxima Nova" panose="020B0604020202020204" charset="0"/>
              </a:rPr>
              <a:t> Model: </a:t>
            </a:r>
            <a:r>
              <a:rPr lang="en-US" sz="3200" dirty="0">
                <a:latin typeface="Proxima Nova" panose="020B0604020202020204" charset="0"/>
              </a:rPr>
              <a:t>Classification using </a:t>
            </a:r>
            <a:r>
              <a:rPr lang="en-US" sz="3200" dirty="0" err="1">
                <a:latin typeface="Proxima Nova" panose="020B0604020202020204" charset="0"/>
              </a:rPr>
              <a:t>DyFA</a:t>
            </a:r>
            <a:r>
              <a:rPr lang="en-US" sz="3200" dirty="0">
                <a:latin typeface="Proxima Nova" panose="020B0604020202020204" charset="0"/>
              </a:rPr>
              <a:t> Strategy.</a:t>
            </a:r>
          </a:p>
          <a:p>
            <a:endParaRPr lang="en-US" dirty="0"/>
          </a:p>
        </p:txBody>
      </p:sp>
      <p:sp>
        <p:nvSpPr>
          <p:cNvPr id="31" name="Google Shape;233;p9">
            <a:extLst>
              <a:ext uri="{FF2B5EF4-FFF2-40B4-BE49-F238E27FC236}">
                <a16:creationId xmlns:a16="http://schemas.microsoft.com/office/drawing/2014/main" id="{C67AF9C0-C89F-4C8C-8CEE-20D91E0AE7FF}"/>
              </a:ext>
            </a:extLst>
          </p:cNvPr>
          <p:cNvSpPr txBox="1"/>
          <p:nvPr/>
        </p:nvSpPr>
        <p:spPr>
          <a:xfrm>
            <a:off x="194040" y="1051747"/>
            <a:ext cx="63177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200" dirty="0">
                <a:solidFill>
                  <a:schemeClr val="dk1"/>
                </a:solidFill>
                <a:latin typeface="Proxima Nova"/>
                <a:sym typeface="Proxima Nova"/>
              </a:rPr>
              <a:t>Three Experiments:</a:t>
            </a:r>
            <a:endParaRPr sz="16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7E3AF8-6B88-406D-94A7-F86CF8DA2BAB}"/>
              </a:ext>
            </a:extLst>
          </p:cNvPr>
          <p:cNvSpPr/>
          <p:nvPr/>
        </p:nvSpPr>
        <p:spPr>
          <a:xfrm>
            <a:off x="388623" y="3783808"/>
            <a:ext cx="5120312" cy="2613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buSzPts val="2800"/>
            </a:pPr>
            <a:r>
              <a:rPr lang="en-US" sz="2800" dirty="0">
                <a:solidFill>
                  <a:srgbClr val="3C40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Adam Optimizer</a:t>
            </a:r>
            <a:br>
              <a:rPr lang="en-US" sz="2800" dirty="0">
                <a:solidFill>
                  <a:srgbClr val="3C40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endParaRPr lang="en-US" sz="2800" dirty="0">
              <a:solidFill>
                <a:srgbClr val="3C40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lnSpc>
                <a:spcPct val="90000"/>
              </a:lnSpc>
              <a:buSzPts val="2800"/>
            </a:pPr>
            <a:r>
              <a:rPr lang="en-US" sz="2800" dirty="0">
                <a:solidFill>
                  <a:srgbClr val="3C40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Weighted Cross-Entropy loss</a:t>
            </a:r>
          </a:p>
          <a:p>
            <a:pPr>
              <a:lnSpc>
                <a:spcPct val="90000"/>
              </a:lnSpc>
              <a:buSzPts val="2800"/>
            </a:pPr>
            <a:endParaRPr lang="en-US" sz="2800" dirty="0">
              <a:solidFill>
                <a:srgbClr val="3C40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lnSpc>
                <a:spcPct val="90000"/>
              </a:lnSpc>
              <a:buSzPts val="2800"/>
            </a:pPr>
            <a:endParaRPr lang="en-US" sz="2800" b="1" dirty="0">
              <a:latin typeface="Proxima Nova"/>
              <a:sym typeface="Proxima Nova"/>
            </a:endParaRPr>
          </a:p>
          <a:p>
            <a:pPr lvl="0">
              <a:lnSpc>
                <a:spcPct val="90000"/>
              </a:lnSpc>
              <a:buSzPts val="2800"/>
            </a:pPr>
            <a:endParaRPr lang="en-US" sz="2800" b="1" dirty="0">
              <a:latin typeface="Proxima Nova"/>
              <a:sym typeface="Proxima Nova"/>
            </a:endParaRPr>
          </a:p>
          <a:p>
            <a:pPr lvl="0">
              <a:lnSpc>
                <a:spcPct val="90000"/>
              </a:lnSpc>
              <a:buSzPts val="2800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32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"/>
          <p:cNvSpPr txBox="1">
            <a:spLocks noGrp="1"/>
          </p:cNvSpPr>
          <p:nvPr>
            <p:ph type="title"/>
          </p:nvPr>
        </p:nvSpPr>
        <p:spPr>
          <a:xfrm>
            <a:off x="-4384" y="-4864"/>
            <a:ext cx="10296144" cy="967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 i="1" dirty="0"/>
              <a:t> </a:t>
            </a:r>
            <a:r>
              <a:rPr lang="en-US" i="1" dirty="0"/>
              <a:t>Results</a:t>
            </a:r>
            <a:endParaRPr sz="3200" dirty="0"/>
          </a:p>
        </p:txBody>
      </p:sp>
      <p:grpSp>
        <p:nvGrpSpPr>
          <p:cNvPr id="338" name="Google Shape;338;p6"/>
          <p:cNvGrpSpPr/>
          <p:nvPr/>
        </p:nvGrpSpPr>
        <p:grpSpPr>
          <a:xfrm>
            <a:off x="3872292" y="219447"/>
            <a:ext cx="6108946" cy="518938"/>
            <a:chOff x="960" y="908914"/>
            <a:chExt cx="6108946" cy="518938"/>
          </a:xfrm>
        </p:grpSpPr>
        <p:sp>
          <p:nvSpPr>
            <p:cNvPr id="339" name="Google Shape;339;p6"/>
            <p:cNvSpPr/>
            <p:nvPr/>
          </p:nvSpPr>
          <p:spPr>
            <a:xfrm>
              <a:off x="960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287765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6"/>
            <p:cNvSpPr txBox="1"/>
            <p:nvPr/>
          </p:nvSpPr>
          <p:spPr>
            <a:xfrm>
              <a:off x="299924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1229442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1516247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6"/>
            <p:cNvSpPr txBox="1"/>
            <p:nvPr/>
          </p:nvSpPr>
          <p:spPr>
            <a:xfrm>
              <a:off x="1528406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Method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2457923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2744728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6"/>
            <p:cNvSpPr txBox="1"/>
            <p:nvPr/>
          </p:nvSpPr>
          <p:spPr>
            <a:xfrm>
              <a:off x="2756887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3686404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3973209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6"/>
            <p:cNvSpPr txBox="1"/>
            <p:nvPr/>
          </p:nvSpPr>
          <p:spPr>
            <a:xfrm>
              <a:off x="3985368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Limitations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4914886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5201691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6"/>
            <p:cNvSpPr txBox="1"/>
            <p:nvPr/>
          </p:nvSpPr>
          <p:spPr>
            <a:xfrm>
              <a:off x="5213850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4" name="Google Shape;354;p6"/>
          <p:cNvSpPr txBox="1">
            <a:spLocks noGrp="1"/>
          </p:cNvSpPr>
          <p:nvPr>
            <p:ph type="sldNum" idx="12"/>
          </p:nvPr>
        </p:nvSpPr>
        <p:spPr>
          <a:xfrm>
            <a:off x="9220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4123F154-6E05-462C-A3B9-50E3AC2C65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8964990"/>
              </p:ext>
            </p:extLst>
          </p:nvPr>
        </p:nvGraphicFramePr>
        <p:xfrm>
          <a:off x="892334" y="1187010"/>
          <a:ext cx="10108405" cy="5056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00106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3"/>
          <p:cNvSpPr txBox="1">
            <a:spLocks noGrp="1"/>
          </p:cNvSpPr>
          <p:nvPr>
            <p:ph type="title"/>
          </p:nvPr>
        </p:nvSpPr>
        <p:spPr>
          <a:xfrm>
            <a:off x="-4384" y="-4864"/>
            <a:ext cx="10296144" cy="967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 i="1" dirty="0"/>
              <a:t>  </a:t>
            </a:r>
            <a:r>
              <a:rPr lang="en-US" i="1" dirty="0"/>
              <a:t>Limitation &amp; </a:t>
            </a:r>
            <a:br>
              <a:rPr lang="en-US" i="1" dirty="0"/>
            </a:br>
            <a:r>
              <a:rPr lang="en-US" i="1" dirty="0"/>
              <a:t>Conclusion</a:t>
            </a:r>
            <a:endParaRPr sz="3200" dirty="0"/>
          </a:p>
        </p:txBody>
      </p:sp>
      <p:grpSp>
        <p:nvGrpSpPr>
          <p:cNvPr id="363" name="Google Shape;363;p13"/>
          <p:cNvGrpSpPr/>
          <p:nvPr/>
        </p:nvGrpSpPr>
        <p:grpSpPr>
          <a:xfrm>
            <a:off x="3872292" y="219447"/>
            <a:ext cx="6108946" cy="518938"/>
            <a:chOff x="960" y="908914"/>
            <a:chExt cx="6108946" cy="518938"/>
          </a:xfrm>
        </p:grpSpPr>
        <p:sp>
          <p:nvSpPr>
            <p:cNvPr id="364" name="Google Shape;364;p13"/>
            <p:cNvSpPr/>
            <p:nvPr/>
          </p:nvSpPr>
          <p:spPr>
            <a:xfrm>
              <a:off x="960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287765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3"/>
            <p:cNvSpPr txBox="1"/>
            <p:nvPr/>
          </p:nvSpPr>
          <p:spPr>
            <a:xfrm>
              <a:off x="299924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1229442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1516247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3"/>
            <p:cNvSpPr txBox="1"/>
            <p:nvPr/>
          </p:nvSpPr>
          <p:spPr>
            <a:xfrm>
              <a:off x="1528406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Method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2457923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2744728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3"/>
            <p:cNvSpPr txBox="1"/>
            <p:nvPr/>
          </p:nvSpPr>
          <p:spPr>
            <a:xfrm>
              <a:off x="2756887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3686404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3973209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3"/>
            <p:cNvSpPr txBox="1"/>
            <p:nvPr/>
          </p:nvSpPr>
          <p:spPr>
            <a:xfrm>
              <a:off x="3985368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Limitations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13"/>
            <p:cNvSpPr/>
            <p:nvPr/>
          </p:nvSpPr>
          <p:spPr>
            <a:xfrm>
              <a:off x="4914886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5201691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3"/>
            <p:cNvSpPr txBox="1"/>
            <p:nvPr/>
          </p:nvSpPr>
          <p:spPr>
            <a:xfrm>
              <a:off x="5213850" y="1024861"/>
              <a:ext cx="883897" cy="39083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9" name="Google Shape;379;p13"/>
          <p:cNvSpPr txBox="1">
            <a:spLocks noGrp="1"/>
          </p:cNvSpPr>
          <p:nvPr>
            <p:ph type="sldNum" idx="12"/>
          </p:nvPr>
        </p:nvSpPr>
        <p:spPr>
          <a:xfrm>
            <a:off x="9220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80" name="Google Shape;380;p13"/>
          <p:cNvSpPr txBox="1"/>
          <p:nvPr/>
        </p:nvSpPr>
        <p:spPr>
          <a:xfrm>
            <a:off x="378192" y="1626850"/>
            <a:ext cx="11687400" cy="47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“</a:t>
            </a:r>
            <a:r>
              <a:rPr lang="en-US" sz="2400" i="1" dirty="0">
                <a:latin typeface="Proxima Nova"/>
                <a:ea typeface="Proxima Nova"/>
                <a:cs typeface="Proxima Nova"/>
                <a:sym typeface="Proxima Nova"/>
              </a:rPr>
              <a:t>Weak</a:t>
            </a:r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” labels, without disease localization: even </a:t>
            </a:r>
            <a:r>
              <a:rPr lang="en-US" sz="24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  <a:t>a positive scan can hold</a:t>
            </a:r>
            <a:br>
              <a:rPr lang="en-US" sz="28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28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  <a:t>   </a:t>
            </a:r>
            <a:r>
              <a:rPr lang="en-US" sz="20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  <a:t> </a:t>
            </a:r>
            <a:r>
              <a:rPr lang="en-US" sz="24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  <a:t>hundreds to thousands of negative slices along multiple planes.</a:t>
            </a:r>
            <a:endParaRPr sz="2400" dirty="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lang="en-US" sz="12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4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</a:t>
            </a:r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Using </a:t>
            </a:r>
            <a:r>
              <a:rPr lang="en-US" sz="2400" dirty="0" err="1">
                <a:latin typeface="Proxima Nova Semibold"/>
                <a:ea typeface="Proxima Nova Semibold"/>
                <a:cs typeface="Proxima Nova Semibold"/>
                <a:sym typeface="Proxima Nova Semibold"/>
              </a:rPr>
              <a:t>downsampled</a:t>
            </a:r>
            <a:r>
              <a:rPr lang="en-US" sz="24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  <a:t>, lower resolution data</a:t>
            </a:r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 due to computational complexity.</a:t>
            </a:r>
            <a:endParaRPr sz="2400" dirty="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lang="en-US" sz="12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4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Effect</a:t>
            </a:r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 of deep segmentation features </a:t>
            </a:r>
            <a:r>
              <a:rPr lang="en-US" sz="24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  <a:t>with respect to the size of the dataset</a:t>
            </a:r>
            <a:br>
              <a:rPr lang="en-US" sz="28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28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  <a:t>   </a:t>
            </a:r>
            <a:r>
              <a:rPr lang="en-US" sz="15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  <a:t> </a:t>
            </a:r>
            <a:r>
              <a:rPr lang="en-US" sz="24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  <a:t>for CT data</a:t>
            </a:r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, remains to be investigated.</a:t>
            </a:r>
            <a:br>
              <a:rPr lang="en-US" sz="12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Need to Independent hyperparameter optimization for</a:t>
            </a:r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 each model, followed by   rigorous</a:t>
            </a:r>
            <a:r>
              <a:rPr lang="en-US" sz="2800" dirty="0">
                <a:latin typeface="Proxima Nova Semibold"/>
                <a:ea typeface="Proxima Nova"/>
                <a:cs typeface="Proxima Nova"/>
                <a:sym typeface="Proxima Nova Semibold"/>
              </a:rPr>
              <a:t> </a:t>
            </a:r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statistical analysis, to draw out </a:t>
            </a:r>
            <a:r>
              <a:rPr lang="en-US" sz="2400" dirty="0">
                <a:latin typeface="Proxima Nova Semibold"/>
                <a:ea typeface="Proxima Nova Semibold"/>
                <a:cs typeface="Proxima Nova Semibold"/>
                <a:sym typeface="Proxima Nova Semibold"/>
              </a:rPr>
              <a:t>a full comparative analysis</a:t>
            </a:r>
            <a:r>
              <a:rPr lang="en-US" sz="2400" dirty="0"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endParaRPr sz="24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lang="en-US" sz="91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91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-170815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91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-170815" algn="l" rtl="0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91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91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925" b="1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1" name="Google Shape;381;p13"/>
          <p:cNvSpPr txBox="1"/>
          <p:nvPr/>
        </p:nvSpPr>
        <p:spPr>
          <a:xfrm>
            <a:off x="378192" y="1472856"/>
            <a:ext cx="69882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13"/>
          <p:cNvSpPr txBox="1"/>
          <p:nvPr/>
        </p:nvSpPr>
        <p:spPr>
          <a:xfrm>
            <a:off x="204200" y="6084050"/>
            <a:ext cx="112689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Wong</a:t>
            </a:r>
            <a:r>
              <a:rPr lang="en-US"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K</a:t>
            </a: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.C.</a:t>
            </a:r>
            <a:r>
              <a:rPr lang="en-US"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et al. (20</a:t>
            </a:r>
            <a:r>
              <a:rPr lang="en-US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18</a:t>
            </a:r>
            <a:r>
              <a:rPr lang="en-US"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), </a:t>
            </a:r>
            <a:r>
              <a:rPr lang="en-US" sz="1400" b="0" i="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“Building Medical Image Classifiers with Very Limited Data</a:t>
            </a:r>
            <a:br>
              <a:rPr lang="en-US" sz="1400" b="0" i="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using Segmentation Networks</a:t>
            </a:r>
            <a:r>
              <a:rPr lang="en-US" sz="1400" b="0" i="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”</a:t>
            </a:r>
            <a:r>
              <a:rPr lang="en-US"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 i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Elsevier Medical Image Analysis.</a:t>
            </a:r>
            <a:endParaRPr sz="1400" b="0" i="1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388" name="Google Shape;388;p15"/>
          <p:cNvSpPr txBox="1"/>
          <p:nvPr/>
        </p:nvSpPr>
        <p:spPr>
          <a:xfrm>
            <a:off x="-1" y="4135"/>
            <a:ext cx="10305288" cy="967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4400"/>
              <a:buFont typeface="Calibri"/>
              <a:buNone/>
            </a:pPr>
            <a:r>
              <a:rPr lang="en-US" sz="4400" b="0" i="1" u="none" strike="noStrike" cap="non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 Thank you!</a:t>
            </a:r>
            <a:r>
              <a:rPr lang="en-US" sz="4400" b="0" i="0" u="none" strike="noStrike" cap="non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[fakrulislam.tushar@duke.edu]</a:t>
            </a:r>
            <a:endParaRPr sz="4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9" name="Google Shape;38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81526" y="1189776"/>
            <a:ext cx="8028948" cy="53014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>
            <a:spLocks noGrp="1"/>
          </p:cNvSpPr>
          <p:nvPr>
            <p:ph type="title"/>
          </p:nvPr>
        </p:nvSpPr>
        <p:spPr>
          <a:xfrm>
            <a:off x="-4384" y="-4864"/>
            <a:ext cx="10296144" cy="967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i="1"/>
              <a:t> Overview</a:t>
            </a:r>
            <a:endParaRPr/>
          </a:p>
        </p:txBody>
      </p:sp>
      <p:grpSp>
        <p:nvGrpSpPr>
          <p:cNvPr id="110" name="Google Shape;110;p5"/>
          <p:cNvGrpSpPr/>
          <p:nvPr/>
        </p:nvGrpSpPr>
        <p:grpSpPr>
          <a:xfrm>
            <a:off x="3872292" y="219447"/>
            <a:ext cx="6108946" cy="518938"/>
            <a:chOff x="960" y="908914"/>
            <a:chExt cx="6108946" cy="518938"/>
          </a:xfrm>
        </p:grpSpPr>
        <p:sp>
          <p:nvSpPr>
            <p:cNvPr id="111" name="Google Shape;111;p5"/>
            <p:cNvSpPr/>
            <p:nvPr/>
          </p:nvSpPr>
          <p:spPr>
            <a:xfrm>
              <a:off x="960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87765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5"/>
            <p:cNvSpPr txBox="1"/>
            <p:nvPr/>
          </p:nvSpPr>
          <p:spPr>
            <a:xfrm>
              <a:off x="299924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1229442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1516247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5"/>
            <p:cNvSpPr txBox="1"/>
            <p:nvPr/>
          </p:nvSpPr>
          <p:spPr>
            <a:xfrm>
              <a:off x="1528406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Method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2457923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2744728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"/>
            <p:cNvSpPr txBox="1"/>
            <p:nvPr/>
          </p:nvSpPr>
          <p:spPr>
            <a:xfrm>
              <a:off x="2756887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3686404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3973209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5"/>
            <p:cNvSpPr txBox="1"/>
            <p:nvPr/>
          </p:nvSpPr>
          <p:spPr>
            <a:xfrm>
              <a:off x="3985368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Limitations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4914886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5201691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5"/>
            <p:cNvSpPr txBox="1"/>
            <p:nvPr/>
          </p:nvSpPr>
          <p:spPr>
            <a:xfrm>
              <a:off x="5213850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" name="Google Shape;126;p5"/>
          <p:cNvSpPr txBox="1"/>
          <p:nvPr/>
        </p:nvSpPr>
        <p:spPr>
          <a:xfrm>
            <a:off x="355865" y="1991856"/>
            <a:ext cx="11687400" cy="47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25" b="1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Our goal is to investigate and design a </a:t>
            </a:r>
            <a: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multi-organ, multi-disease </a:t>
            </a:r>
            <a:r>
              <a:rPr lang="en-US" sz="2420">
                <a:solidFill>
                  <a:schemeClr val="dk1"/>
                </a:solidFill>
                <a:highlight>
                  <a:schemeClr val="lt1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classifier</a:t>
            </a:r>
            <a:b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b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    </a:t>
            </a:r>
            <a:r>
              <a:rPr lang="en-US" sz="800">
                <a:solidFill>
                  <a:srgbClr val="000000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 </a:t>
            </a:r>
            <a: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for CT supervised only by case-labels</a:t>
            </a:r>
            <a: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, using deep learning algorithms.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2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In recent years, while a small number of groups are working on classifying</a:t>
            </a:r>
            <a:b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   multiple diseases in X-ray, such advancements in CT are relatively limited.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20">
              <a:solidFill>
                <a:srgbClr val="00000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Through </a:t>
            </a:r>
            <a:r>
              <a:rPr lang="en-US" sz="2420"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the </a:t>
            </a:r>
            <a: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initial stage of the project, our goal is to design a </a:t>
            </a:r>
            <a: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multi-label </a:t>
            </a:r>
            <a:endParaRPr sz="2800">
              <a:solidFill>
                <a:srgbClr val="00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0" lvl="0" indent="0" algn="l" rtl="0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2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  </a:t>
            </a:r>
            <a:r>
              <a:rPr lang="en-US" sz="16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 </a:t>
            </a:r>
            <a:r>
              <a:rPr lang="en-US" sz="2420">
                <a:solidFill>
                  <a:schemeClr val="dk1"/>
                </a:solidFill>
                <a:highlight>
                  <a:schemeClr val="lt1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classifier to </a:t>
            </a:r>
            <a:r>
              <a:rPr lang="en-US" sz="2420">
                <a:solidFill>
                  <a:srgbClr val="000000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diagnose </a:t>
            </a:r>
            <a:r>
              <a:rPr lang="en-US" sz="242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multiple diseases in chest CT</a:t>
            </a:r>
            <a:r>
              <a:rPr lang="en-US" sz="242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20">
              <a:solidFill>
                <a:srgbClr val="00000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20">
              <a:solidFill>
                <a:srgbClr val="00000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20">
              <a:solidFill>
                <a:srgbClr val="00000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20">
              <a:solidFill>
                <a:srgbClr val="00000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20">
              <a:solidFill>
                <a:srgbClr val="00000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20">
              <a:solidFill>
                <a:srgbClr val="00000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2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54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2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lang="en-US" sz="154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-US" sz="5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500"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-170815" algn="l" rtl="0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5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-170815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5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5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p5"/>
          <p:cNvSpPr txBox="1"/>
          <p:nvPr/>
        </p:nvSpPr>
        <p:spPr>
          <a:xfrm>
            <a:off x="148850" y="2668775"/>
            <a:ext cx="4782000" cy="6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5"/>
          <p:cNvSpPr txBox="1"/>
          <p:nvPr/>
        </p:nvSpPr>
        <p:spPr>
          <a:xfrm>
            <a:off x="378192" y="1472856"/>
            <a:ext cx="69882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Primary Objective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228600" y="5899889"/>
            <a:ext cx="110607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Wang, X., Y. Peng, L. Lu, Z. Lu, M. Bagheri</a:t>
            </a: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 sz="14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R. M. Summers (2017)</a:t>
            </a: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,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/>
              <a:t>“</a:t>
            </a:r>
            <a:r>
              <a:rPr lang="en-US" sz="1400" i="0" u="none" strike="noStrike" cap="none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ChestX-Ray8: Hospital-Scale Chest X-Ray Database and Benchmarks on Weakly-Supervised Classification and Localization of Common Thorax Diseases</a:t>
            </a:r>
            <a:r>
              <a:rPr lang="en-US"/>
              <a:t>”,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2017 IEEE Conference on Computer Vision and Pattern Recognition (CVPR): 3462-3471.</a:t>
            </a:r>
            <a:endParaRPr sz="140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"/>
          <p:cNvSpPr txBox="1">
            <a:spLocks noGrp="1"/>
          </p:cNvSpPr>
          <p:nvPr>
            <p:ph type="title"/>
          </p:nvPr>
        </p:nvSpPr>
        <p:spPr>
          <a:xfrm>
            <a:off x="-4384" y="-4864"/>
            <a:ext cx="10296144" cy="967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i="1"/>
              <a:t> Overview</a:t>
            </a:r>
            <a:endParaRPr/>
          </a:p>
        </p:txBody>
      </p:sp>
      <p:grpSp>
        <p:nvGrpSpPr>
          <p:cNvPr id="135" name="Google Shape;135;p4"/>
          <p:cNvGrpSpPr/>
          <p:nvPr/>
        </p:nvGrpSpPr>
        <p:grpSpPr>
          <a:xfrm>
            <a:off x="3872292" y="219447"/>
            <a:ext cx="6108946" cy="518938"/>
            <a:chOff x="960" y="908914"/>
            <a:chExt cx="6108946" cy="518938"/>
          </a:xfrm>
        </p:grpSpPr>
        <p:sp>
          <p:nvSpPr>
            <p:cNvPr id="136" name="Google Shape;136;p4"/>
            <p:cNvSpPr/>
            <p:nvPr/>
          </p:nvSpPr>
          <p:spPr>
            <a:xfrm>
              <a:off x="960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87765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4"/>
            <p:cNvSpPr txBox="1"/>
            <p:nvPr/>
          </p:nvSpPr>
          <p:spPr>
            <a:xfrm>
              <a:off x="299924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1229442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516247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4"/>
            <p:cNvSpPr txBox="1"/>
            <p:nvPr/>
          </p:nvSpPr>
          <p:spPr>
            <a:xfrm>
              <a:off x="1528406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Method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2457923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2744728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4"/>
            <p:cNvSpPr txBox="1"/>
            <p:nvPr/>
          </p:nvSpPr>
          <p:spPr>
            <a:xfrm>
              <a:off x="2756887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3686404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3973209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4"/>
            <p:cNvSpPr txBox="1"/>
            <p:nvPr/>
          </p:nvSpPr>
          <p:spPr>
            <a:xfrm>
              <a:off x="3985368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Limitations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4914886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5201691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4"/>
            <p:cNvSpPr txBox="1"/>
            <p:nvPr/>
          </p:nvSpPr>
          <p:spPr>
            <a:xfrm>
              <a:off x="5213850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" name="Google Shape;151;p4"/>
          <p:cNvSpPr txBox="1"/>
          <p:nvPr/>
        </p:nvSpPr>
        <p:spPr>
          <a:xfrm>
            <a:off x="378192" y="1472856"/>
            <a:ext cx="69882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Study Design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55865" y="1991856"/>
            <a:ext cx="11687400" cy="47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C40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</a:t>
            </a:r>
            <a:r>
              <a:rPr lang="en-US" sz="24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Rule-based model to </a:t>
            </a:r>
            <a:r>
              <a:rPr lang="en-US" sz="24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extract case-level labels from radiologist reports</a:t>
            </a:r>
            <a:r>
              <a:rPr lang="en-US" sz="24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br>
              <a:rPr lang="en-US" sz="24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-US" sz="2800">
                <a:solidFill>
                  <a:srgbClr val="3C40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400">
                <a:solidFill>
                  <a:srgbClr val="3C40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</a:t>
            </a:r>
            <a:r>
              <a:rPr lang="en-US" sz="24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Case-level labelled data is used to </a:t>
            </a:r>
            <a:r>
              <a:rPr lang="en-US" sz="24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weakly supervise a 3D classifier</a:t>
            </a:r>
            <a:br>
              <a:rPr lang="en-US" sz="28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28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  </a:t>
            </a:r>
            <a:r>
              <a:rPr lang="en-US" sz="20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</a:t>
            </a:r>
            <a:r>
              <a:rPr lang="en-US" sz="24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with multiple, simultaneous diseases</a:t>
            </a:r>
            <a:r>
              <a:rPr lang="en-US" sz="24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occurring in chest CT.</a:t>
            </a:r>
            <a:r>
              <a:rPr lang="en-US" sz="28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br>
              <a:rPr lang="en-US" sz="1200">
                <a:solidFill>
                  <a:srgbClr val="3C40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-US" sz="2800">
                <a:solidFill>
                  <a:srgbClr val="3C40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400">
                <a:solidFill>
                  <a:srgbClr val="3C40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</a:t>
            </a:r>
            <a:r>
              <a:rPr lang="en-US" sz="24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Segmentation and classification networks are connected with </a:t>
            </a:r>
            <a:r>
              <a:rPr lang="en-US" sz="24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two different </a:t>
            </a:r>
            <a:br>
              <a:rPr lang="en-US" sz="28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28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  </a:t>
            </a:r>
            <a:r>
              <a:rPr lang="en-US" sz="15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</a:t>
            </a:r>
            <a:r>
              <a:rPr lang="en-US" sz="24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feature aggregation strategies to enhance the classification performance</a:t>
            </a:r>
            <a:r>
              <a:rPr lang="en-US" sz="24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br>
              <a:rPr lang="en-US" sz="28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-US" sz="91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91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-170815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91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lvl="0" indent="-170815" algn="l" rtl="0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91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6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91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4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925" b="1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 txBox="1">
            <a:spLocks noGrp="1"/>
          </p:cNvSpPr>
          <p:nvPr>
            <p:ph type="title"/>
          </p:nvPr>
        </p:nvSpPr>
        <p:spPr>
          <a:xfrm>
            <a:off x="-4384" y="-4864"/>
            <a:ext cx="10296144" cy="967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 i="1"/>
              <a:t> Disease Label Mining</a:t>
            </a:r>
            <a:endParaRPr sz="3200"/>
          </a:p>
        </p:txBody>
      </p:sp>
      <p:grpSp>
        <p:nvGrpSpPr>
          <p:cNvPr id="158" name="Google Shape;158;p10"/>
          <p:cNvGrpSpPr/>
          <p:nvPr/>
        </p:nvGrpSpPr>
        <p:grpSpPr>
          <a:xfrm>
            <a:off x="3872292" y="219447"/>
            <a:ext cx="6108946" cy="518938"/>
            <a:chOff x="960" y="908914"/>
            <a:chExt cx="6108946" cy="518938"/>
          </a:xfrm>
        </p:grpSpPr>
        <p:sp>
          <p:nvSpPr>
            <p:cNvPr id="159" name="Google Shape;159;p10"/>
            <p:cNvSpPr/>
            <p:nvPr/>
          </p:nvSpPr>
          <p:spPr>
            <a:xfrm>
              <a:off x="960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287765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0"/>
            <p:cNvSpPr txBox="1"/>
            <p:nvPr/>
          </p:nvSpPr>
          <p:spPr>
            <a:xfrm>
              <a:off x="299924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0"/>
            <p:cNvSpPr/>
            <p:nvPr/>
          </p:nvSpPr>
          <p:spPr>
            <a:xfrm>
              <a:off x="1229442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0"/>
            <p:cNvSpPr/>
            <p:nvPr/>
          </p:nvSpPr>
          <p:spPr>
            <a:xfrm>
              <a:off x="1516247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0"/>
            <p:cNvSpPr txBox="1"/>
            <p:nvPr/>
          </p:nvSpPr>
          <p:spPr>
            <a:xfrm>
              <a:off x="1528406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Method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0"/>
            <p:cNvSpPr/>
            <p:nvPr/>
          </p:nvSpPr>
          <p:spPr>
            <a:xfrm>
              <a:off x="2457923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0"/>
            <p:cNvSpPr/>
            <p:nvPr/>
          </p:nvSpPr>
          <p:spPr>
            <a:xfrm>
              <a:off x="2744728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0"/>
            <p:cNvSpPr txBox="1"/>
            <p:nvPr/>
          </p:nvSpPr>
          <p:spPr>
            <a:xfrm>
              <a:off x="2756887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0"/>
            <p:cNvSpPr/>
            <p:nvPr/>
          </p:nvSpPr>
          <p:spPr>
            <a:xfrm>
              <a:off x="3686404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0"/>
            <p:cNvSpPr/>
            <p:nvPr/>
          </p:nvSpPr>
          <p:spPr>
            <a:xfrm>
              <a:off x="3973209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0"/>
            <p:cNvSpPr txBox="1"/>
            <p:nvPr/>
          </p:nvSpPr>
          <p:spPr>
            <a:xfrm>
              <a:off x="3985368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Limitations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0"/>
            <p:cNvSpPr/>
            <p:nvPr/>
          </p:nvSpPr>
          <p:spPr>
            <a:xfrm>
              <a:off x="4914886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0"/>
            <p:cNvSpPr/>
            <p:nvPr/>
          </p:nvSpPr>
          <p:spPr>
            <a:xfrm>
              <a:off x="5201691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0"/>
            <p:cNvSpPr txBox="1"/>
            <p:nvPr/>
          </p:nvSpPr>
          <p:spPr>
            <a:xfrm>
              <a:off x="5213850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4" name="Google Shape;174;p10"/>
          <p:cNvSpPr txBox="1">
            <a:spLocks noGrp="1"/>
          </p:cNvSpPr>
          <p:nvPr>
            <p:ph type="sldNum" idx="12"/>
          </p:nvPr>
        </p:nvSpPr>
        <p:spPr>
          <a:xfrm>
            <a:off x="9220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75" name="Google Shape;175;p10"/>
          <p:cNvSpPr/>
          <p:nvPr/>
        </p:nvSpPr>
        <p:spPr>
          <a:xfrm>
            <a:off x="530377" y="1262523"/>
            <a:ext cx="11131245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CT chest without contrast, Date=xxx-xx-xx, Facility=DUH Chest CT without contrast INDICATION: Shortness of breath. 786.05.TECHNIQUE: 5 mm axial images of the chest were obtained without contrast. COMPARISON: None available.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Findings: Lungs and Pleura: </a:t>
            </a:r>
            <a:r>
              <a:rPr lang="en-US" sz="16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Lungs are clear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No pulmonary masses.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Nopneumothorax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No pleural effusion. No endobronchial masses. Mediastinum and Hila: Normal heart size. No pericardial effusion.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Nomediastinal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or hilar adenopathy. Mild atherosclerotic disease is noted in the coronary arteries. No aneurysm. Degenerative changes are noted in the spine. Chest wall soft tissues are unremarkable.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Impression:1. No acute cardiopulmonary disease.2. Coronary artery disease.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0"/>
          <p:cNvSpPr/>
          <p:nvPr/>
        </p:nvSpPr>
        <p:spPr>
          <a:xfrm>
            <a:off x="530377" y="3932547"/>
            <a:ext cx="10837235" cy="2062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CT chest without contrast, Date=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xxxx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-xx-xx, Facility=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DUHProcedure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COPDgene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2 research CT protocol Indication: V70.7 Examination of participant in clinical trial, COPDGene2Research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StudyCompare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August xx,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xxxx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Findings: </a:t>
            </a:r>
            <a:r>
              <a:rPr lang="en-US" sz="16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Severe emphysema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Minimal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bibasal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reticulation. Unchanged from prior. Multiple peri-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fissural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nodules, stable from prior. One calcified paracentral nodule. No significant axillary hila are or </a:t>
            </a:r>
            <a:r>
              <a:rPr lang="en-US" sz="16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mediastinallymphadenopathy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Punctate calcification spleen. Vascular calcification.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Impression: </a:t>
            </a:r>
            <a:r>
              <a:rPr lang="en-US" sz="16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Unchanged emphysema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Very mild interstitial lung disease.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0"/>
          <p:cNvSpPr txBox="1"/>
          <p:nvPr/>
        </p:nvSpPr>
        <p:spPr>
          <a:xfrm>
            <a:off x="8691042" y="5771574"/>
            <a:ext cx="297057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Arial"/>
                <a:ea typeface="Arial"/>
                <a:cs typeface="Arial"/>
                <a:sym typeface="Arial"/>
              </a:rPr>
              <a:t>Green</a:t>
            </a:r>
            <a:r>
              <a:rPr lang="en-US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Normal Sentence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dirty="0">
                <a:highlight>
                  <a:srgbClr val="FFFF00"/>
                </a:highlight>
              </a:rPr>
              <a:t>Yellow</a:t>
            </a:r>
            <a:r>
              <a:rPr lang="en-US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Diseased Sentence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7FDA05B-DAF4-4618-8C8C-B9DEBC301D0F}"/>
              </a:ext>
            </a:extLst>
          </p:cNvPr>
          <p:cNvSpPr/>
          <p:nvPr/>
        </p:nvSpPr>
        <p:spPr>
          <a:xfrm>
            <a:off x="452582" y="1117600"/>
            <a:ext cx="11434618" cy="2607147"/>
          </a:xfrm>
          <a:prstGeom prst="rect">
            <a:avLst/>
          </a:prstGeom>
          <a:noFill/>
          <a:ln w="571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77A1D12-AA31-41A5-9CBB-D9BF18550F13}"/>
              </a:ext>
            </a:extLst>
          </p:cNvPr>
          <p:cNvSpPr/>
          <p:nvPr/>
        </p:nvSpPr>
        <p:spPr>
          <a:xfrm>
            <a:off x="458983" y="3866810"/>
            <a:ext cx="11434618" cy="2854640"/>
          </a:xfrm>
          <a:prstGeom prst="rect">
            <a:avLst/>
          </a:prstGeom>
          <a:noFill/>
          <a:ln w="5715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 txBox="1">
            <a:spLocks noGrp="1"/>
          </p:cNvSpPr>
          <p:nvPr>
            <p:ph type="title"/>
          </p:nvPr>
        </p:nvSpPr>
        <p:spPr>
          <a:xfrm>
            <a:off x="-4384" y="-4864"/>
            <a:ext cx="10296144" cy="967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 i="1"/>
              <a:t> Disease Label Mining</a:t>
            </a:r>
            <a:endParaRPr sz="3200"/>
          </a:p>
        </p:txBody>
      </p:sp>
      <p:sp>
        <p:nvSpPr>
          <p:cNvPr id="185" name="Google Shape;185;p8"/>
          <p:cNvSpPr/>
          <p:nvPr/>
        </p:nvSpPr>
        <p:spPr>
          <a:xfrm>
            <a:off x="204200" y="1760275"/>
            <a:ext cx="5964000" cy="5283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3C40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Based on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300,000 unstructured CT</a:t>
            </a:r>
            <a:b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  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radiology reports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from 2012 to 2017,</a:t>
            </a:r>
            <a:b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17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 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extracted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from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Duke University Health</a:t>
            </a:r>
            <a:b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  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System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database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2400" b="0" i="0" u="none" strike="noStrike" cap="none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endParaRPr sz="500" b="0" i="0" u="none" strike="noStrike" cap="none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Determines the most likely label for a </a:t>
            </a:r>
            <a:br>
              <a:rPr lang="en-US" sz="24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  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24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given 3D CT scan, based on </a:t>
            </a:r>
            <a:r>
              <a:rPr lang="en-US" sz="24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diagnostic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  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 </a:t>
            </a:r>
            <a:br>
              <a:rPr lang="en-US" sz="2400" b="0" i="0" u="none" strike="noStrike" cap="none" dirty="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2400" b="0" i="0" u="none" strike="noStrike" cap="none" dirty="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  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 </a:t>
            </a:r>
            <a:r>
              <a:rPr lang="en-US" sz="24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keywords and terminology</a:t>
            </a:r>
            <a:r>
              <a:rPr lang="en-US" sz="24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2400" b="0" i="0" u="none" strike="noStrike" cap="none" dirty="0">
              <a:solidFill>
                <a:srgbClr val="00000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00"/>
              <a:buFont typeface="Arial"/>
              <a:buNone/>
            </a:pPr>
            <a:endParaRPr sz="500" b="0" i="0" u="none" strike="noStrike" cap="none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— Labels are </a:t>
            </a:r>
            <a:r>
              <a:rPr lang="en-US" sz="2400" b="0" i="1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“weak”</a:t>
            </a:r>
            <a:r>
              <a:rPr lang="en-US" sz="24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: applied across the </a:t>
            </a:r>
            <a:br>
              <a:rPr lang="en-US" sz="24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4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  </a:t>
            </a:r>
            <a:r>
              <a:rPr lang="en-US" sz="1600" b="0" i="0" u="none" strike="noStrike" cap="none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24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full volume, lacking disease localization.</a:t>
            </a:r>
            <a:endParaRPr sz="2400" b="0" i="0" u="none" strike="noStrike" cap="none" dirty="0">
              <a:solidFill>
                <a:srgbClr val="000000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br>
              <a:rPr lang="en-US" sz="2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6" name="Google Shape;186;p8"/>
          <p:cNvGrpSpPr/>
          <p:nvPr/>
        </p:nvGrpSpPr>
        <p:grpSpPr>
          <a:xfrm>
            <a:off x="3872292" y="219447"/>
            <a:ext cx="6108946" cy="518938"/>
            <a:chOff x="960" y="908914"/>
            <a:chExt cx="6108946" cy="518938"/>
          </a:xfrm>
        </p:grpSpPr>
        <p:sp>
          <p:nvSpPr>
            <p:cNvPr id="187" name="Google Shape;187;p8"/>
            <p:cNvSpPr/>
            <p:nvPr/>
          </p:nvSpPr>
          <p:spPr>
            <a:xfrm>
              <a:off x="960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287765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8"/>
            <p:cNvSpPr txBox="1"/>
            <p:nvPr/>
          </p:nvSpPr>
          <p:spPr>
            <a:xfrm>
              <a:off x="299924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1229442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1516247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8"/>
            <p:cNvSpPr txBox="1"/>
            <p:nvPr/>
          </p:nvSpPr>
          <p:spPr>
            <a:xfrm>
              <a:off x="1528406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Method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2457923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2744728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8"/>
            <p:cNvSpPr txBox="1"/>
            <p:nvPr/>
          </p:nvSpPr>
          <p:spPr>
            <a:xfrm>
              <a:off x="2756887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3686404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3973209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8"/>
            <p:cNvSpPr txBox="1"/>
            <p:nvPr/>
          </p:nvSpPr>
          <p:spPr>
            <a:xfrm>
              <a:off x="3985368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Limitations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4914886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5201691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8"/>
            <p:cNvSpPr txBox="1"/>
            <p:nvPr/>
          </p:nvSpPr>
          <p:spPr>
            <a:xfrm>
              <a:off x="5213850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2" name="Google Shape;202;p8"/>
          <p:cNvSpPr txBox="1">
            <a:spLocks noGrp="1"/>
          </p:cNvSpPr>
          <p:nvPr>
            <p:ph type="sldNum" idx="12"/>
          </p:nvPr>
        </p:nvSpPr>
        <p:spPr>
          <a:xfrm>
            <a:off x="9220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03" name="Google Shape;203;p8"/>
          <p:cNvSpPr txBox="1"/>
          <p:nvPr/>
        </p:nvSpPr>
        <p:spPr>
          <a:xfrm>
            <a:off x="204200" y="6084050"/>
            <a:ext cx="112689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Faryna, K., Tushar, F.I et al. (2020), </a:t>
            </a:r>
            <a:r>
              <a:rPr lang="en-US" sz="1400" b="0" i="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“Attention-Guided Classification of Abnormalities in Semi-Structured </a:t>
            </a:r>
            <a:br>
              <a:rPr lang="en-US" sz="1400" b="0" i="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1400" b="0" i="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Computed Tomography Reports”</a:t>
            </a:r>
            <a:r>
              <a:rPr lang="en-US" sz="1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 sz="1400" b="0" i="1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SPIE Medical Imaging 2020: Computer-Aided Diagnosis.</a:t>
            </a:r>
            <a:endParaRPr sz="1400" b="0" i="1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4" name="Google Shape;204;p8"/>
          <p:cNvSpPr txBox="1"/>
          <p:nvPr/>
        </p:nvSpPr>
        <p:spPr>
          <a:xfrm>
            <a:off x="7489763" y="4796938"/>
            <a:ext cx="3546300" cy="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latin typeface="Proxima Nova"/>
                <a:ea typeface="Proxima Nova"/>
                <a:cs typeface="Proxima Nova"/>
                <a:sym typeface="Proxima Nova"/>
              </a:rPr>
              <a:t>Simplified w</a:t>
            </a:r>
            <a:r>
              <a:rPr lang="en-US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orking principle </a:t>
            </a:r>
            <a:br>
              <a:rPr lang="en-US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of the rule-based model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p8"/>
          <p:cNvSpPr txBox="1"/>
          <p:nvPr/>
        </p:nvSpPr>
        <p:spPr>
          <a:xfrm>
            <a:off x="204200" y="1220375"/>
            <a:ext cx="53988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Rule-Based Model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" name="Google Shape;206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12099" y="1614244"/>
            <a:ext cx="2079661" cy="3109833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8"/>
          <p:cNvSpPr/>
          <p:nvPr/>
        </p:nvSpPr>
        <p:spPr>
          <a:xfrm>
            <a:off x="8489600" y="2480550"/>
            <a:ext cx="1491600" cy="51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8"/>
          <p:cNvSpPr txBox="1"/>
          <p:nvPr/>
        </p:nvSpPr>
        <p:spPr>
          <a:xfrm>
            <a:off x="8267000" y="2370588"/>
            <a:ext cx="1936800" cy="8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Extract </a:t>
            </a:r>
            <a:r>
              <a:rPr lang="en-US" sz="20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Findings </a:t>
            </a:r>
            <a:endParaRPr sz="2000" b="0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Section Only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9"/>
          <p:cNvSpPr txBox="1">
            <a:spLocks noGrp="1"/>
          </p:cNvSpPr>
          <p:nvPr>
            <p:ph type="title"/>
          </p:nvPr>
        </p:nvSpPr>
        <p:spPr>
          <a:xfrm>
            <a:off x="-4384" y="-4864"/>
            <a:ext cx="10296144" cy="967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i="1"/>
              <a:t> Dataset</a:t>
            </a:r>
            <a:endParaRPr/>
          </a:p>
        </p:txBody>
      </p:sp>
      <p:grpSp>
        <p:nvGrpSpPr>
          <p:cNvPr id="214" name="Google Shape;214;p9"/>
          <p:cNvGrpSpPr/>
          <p:nvPr/>
        </p:nvGrpSpPr>
        <p:grpSpPr>
          <a:xfrm>
            <a:off x="3872292" y="219447"/>
            <a:ext cx="6108946" cy="518938"/>
            <a:chOff x="960" y="908914"/>
            <a:chExt cx="6108946" cy="518938"/>
          </a:xfrm>
        </p:grpSpPr>
        <p:sp>
          <p:nvSpPr>
            <p:cNvPr id="215" name="Google Shape;215;p9"/>
            <p:cNvSpPr/>
            <p:nvPr/>
          </p:nvSpPr>
          <p:spPr>
            <a:xfrm>
              <a:off x="960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287765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9"/>
            <p:cNvSpPr txBox="1"/>
            <p:nvPr/>
          </p:nvSpPr>
          <p:spPr>
            <a:xfrm>
              <a:off x="299924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1229442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1516247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9"/>
            <p:cNvSpPr txBox="1"/>
            <p:nvPr/>
          </p:nvSpPr>
          <p:spPr>
            <a:xfrm>
              <a:off x="1528406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Method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2457923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2744728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9"/>
            <p:cNvSpPr txBox="1"/>
            <p:nvPr/>
          </p:nvSpPr>
          <p:spPr>
            <a:xfrm>
              <a:off x="2756887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3686404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3973209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9"/>
            <p:cNvSpPr txBox="1"/>
            <p:nvPr/>
          </p:nvSpPr>
          <p:spPr>
            <a:xfrm>
              <a:off x="3985368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Limitations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4914886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5201691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9"/>
            <p:cNvSpPr txBox="1"/>
            <p:nvPr/>
          </p:nvSpPr>
          <p:spPr>
            <a:xfrm>
              <a:off x="5213850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230" name="Google Shape;230;p9"/>
          <p:cNvGraphicFramePr/>
          <p:nvPr/>
        </p:nvGraphicFramePr>
        <p:xfrm>
          <a:off x="322928" y="2502375"/>
          <a:ext cx="5344600" cy="3540000"/>
        </p:xfrm>
        <a:graphic>
          <a:graphicData uri="http://schemas.openxmlformats.org/drawingml/2006/table">
            <a:tbl>
              <a:tblPr firstRow="1" bandRow="1">
                <a:noFill/>
                <a:tableStyleId>{43228469-ECC1-44EB-9F5A-25AD0841C597}</a:tableStyleId>
              </a:tblPr>
              <a:tblGrid>
                <a:gridCol w="3073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1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strike="noStrike" cap="none">
                          <a:solidFill>
                            <a:schemeClr val="lt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CLASS</a:t>
                      </a:r>
                      <a:endParaRPr sz="1400" u="none" strike="noStrike" cap="non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54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700" u="none" strike="noStrike" cap="none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COUNT</a:t>
                      </a:r>
                      <a:endParaRPr sz="1400" u="none" strike="noStrike" cap="none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5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1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Atelectasis</a:t>
                      </a:r>
                      <a:b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</a:b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(Atelectasis + Pneumonia)</a:t>
                      </a:r>
                      <a:endParaRPr sz="1400" u="none" strike="noStrike" cap="none">
                        <a:latin typeface="Proxima Nova Semibold"/>
                        <a:ea typeface="Proxima Nova Semibold"/>
                        <a:cs typeface="Proxima Nova Semibold"/>
                        <a:sym typeface="Proxima Nova Semibold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1566</a:t>
                      </a:r>
                      <a:endParaRPr sz="1400" u="none" strike="noStrike" cap="none">
                        <a:latin typeface="Proxima Nova Semibold"/>
                        <a:ea typeface="Proxima Nova Semibold"/>
                        <a:cs typeface="Proxima Nova Semibold"/>
                        <a:sym typeface="Proxima Nova Semibold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1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Nodule </a:t>
                      </a:r>
                      <a:b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</a:b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(Nodule + Mass)</a:t>
                      </a:r>
                      <a:endParaRPr sz="1400" u="none" strike="noStrike" cap="none">
                        <a:latin typeface="Proxima Nova Semibold"/>
                        <a:ea typeface="Proxima Nova Semibold"/>
                        <a:cs typeface="Proxima Nova Semibold"/>
                        <a:sym typeface="Proxima Nova Semibold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1489</a:t>
                      </a:r>
                      <a:endParaRPr sz="1400" u="none" strike="noStrike" cap="none">
                        <a:latin typeface="Proxima Nova Semibold"/>
                        <a:ea typeface="Proxima Nova Semibold"/>
                        <a:cs typeface="Proxima Nova Semibold"/>
                        <a:sym typeface="Proxima Nova Semibold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1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Emphysema</a:t>
                      </a:r>
                      <a:endParaRPr sz="1400" u="none" strike="noStrike" cap="none">
                        <a:latin typeface="Proxima Nova Semibold"/>
                        <a:ea typeface="Proxima Nova Semibold"/>
                        <a:cs typeface="Proxima Nova Semibold"/>
                        <a:sym typeface="Proxima Nova Semibold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1108</a:t>
                      </a:r>
                      <a:endParaRPr sz="1400" u="none" strike="noStrike" cap="none">
                        <a:latin typeface="Proxima Nova Semibold"/>
                        <a:ea typeface="Proxima Nova Semibold"/>
                        <a:cs typeface="Proxima Nova Semibold"/>
                        <a:sym typeface="Proxima Nova Semibold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1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Effusion</a:t>
                      </a:r>
                      <a:endParaRPr sz="1400" u="none" strike="noStrike" cap="none">
                        <a:latin typeface="Proxima Nova Semibold"/>
                        <a:ea typeface="Proxima Nova Semibold"/>
                        <a:cs typeface="Proxima Nova Semibold"/>
                        <a:sym typeface="Proxima Nova Semibold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961</a:t>
                      </a:r>
                      <a:endParaRPr sz="1400" u="none" strike="noStrike" cap="none">
                        <a:latin typeface="Proxima Nova Semibold"/>
                        <a:ea typeface="Proxima Nova Semibold"/>
                        <a:cs typeface="Proxima Nova Semibold"/>
                        <a:sym typeface="Proxima Nova Semibold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16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Normal</a:t>
                      </a:r>
                      <a:endParaRPr sz="1400" u="none" strike="noStrike" cap="none">
                        <a:latin typeface="Proxima Nova Semibold"/>
                        <a:ea typeface="Proxima Nova Semibold"/>
                        <a:cs typeface="Proxima Nova Semibold"/>
                        <a:sym typeface="Proxima Nova Semibold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Proxima Nova Semibold"/>
                          <a:ea typeface="Proxima Nova Semibold"/>
                          <a:cs typeface="Proxima Nova Semibold"/>
                          <a:sym typeface="Proxima Nova Semibold"/>
                        </a:rPr>
                        <a:t>2109</a:t>
                      </a:r>
                      <a:endParaRPr sz="1400" u="none" strike="noStrike" cap="none">
                        <a:latin typeface="Proxima Nova Semibold"/>
                        <a:ea typeface="Proxima Nova Semibold"/>
                        <a:cs typeface="Proxima Nova Semibold"/>
                        <a:sym typeface="Proxima Nova Semibold"/>
                      </a:endParaRPr>
                    </a:p>
                  </a:txBody>
                  <a:tcPr marL="148950" marR="148950" marT="148950" marB="1489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31" name="Google Shape;231;p9"/>
          <p:cNvSpPr/>
          <p:nvPr/>
        </p:nvSpPr>
        <p:spPr>
          <a:xfrm>
            <a:off x="204211" y="1804752"/>
            <a:ext cx="72411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Total 5471 volumes with </a:t>
            </a:r>
            <a:r>
              <a:rPr lang="en-US" sz="2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7233 labels </a:t>
            </a:r>
            <a:endParaRPr sz="2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2" name="Google Shape;232;p9"/>
          <p:cNvSpPr txBox="1">
            <a:spLocks noGrp="1"/>
          </p:cNvSpPr>
          <p:nvPr>
            <p:ph type="sldNum" idx="12"/>
          </p:nvPr>
        </p:nvSpPr>
        <p:spPr>
          <a:xfrm>
            <a:off x="9220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33" name="Google Shape;233;p9"/>
          <p:cNvSpPr txBox="1"/>
          <p:nvPr/>
        </p:nvSpPr>
        <p:spPr>
          <a:xfrm>
            <a:off x="204200" y="1220375"/>
            <a:ext cx="63177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Dataset for Disease Classification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9" descr="A picture containing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3014" t="5799" r="5062" b="4786"/>
          <a:stretch/>
        </p:blipFill>
        <p:spPr>
          <a:xfrm>
            <a:off x="7148607" y="1943504"/>
            <a:ext cx="4143185" cy="408029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9"/>
          <p:cNvSpPr txBox="1"/>
          <p:nvPr/>
        </p:nvSpPr>
        <p:spPr>
          <a:xfrm rot="-2202031">
            <a:off x="7491813" y="1978864"/>
            <a:ext cx="750963" cy="369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1566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9"/>
          <p:cNvSpPr txBox="1"/>
          <p:nvPr/>
        </p:nvSpPr>
        <p:spPr>
          <a:xfrm rot="-1716396">
            <a:off x="9886575" y="5839177"/>
            <a:ext cx="711790" cy="369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1489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9"/>
          <p:cNvSpPr txBox="1"/>
          <p:nvPr/>
        </p:nvSpPr>
        <p:spPr>
          <a:xfrm rot="3677172">
            <a:off x="10815780" y="2719335"/>
            <a:ext cx="823004" cy="369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2109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9"/>
          <p:cNvSpPr txBox="1"/>
          <p:nvPr/>
        </p:nvSpPr>
        <p:spPr>
          <a:xfrm rot="-5845224">
            <a:off x="6714089" y="3980146"/>
            <a:ext cx="606277" cy="369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961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9"/>
          <p:cNvSpPr txBox="1"/>
          <p:nvPr/>
        </p:nvSpPr>
        <p:spPr>
          <a:xfrm rot="2408721">
            <a:off x="7517894" y="5694814"/>
            <a:ext cx="809643" cy="369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1108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"/>
          <p:cNvSpPr txBox="1">
            <a:spLocks noGrp="1"/>
          </p:cNvSpPr>
          <p:nvPr>
            <p:ph type="title"/>
          </p:nvPr>
        </p:nvSpPr>
        <p:spPr>
          <a:xfrm>
            <a:off x="-4384" y="-4864"/>
            <a:ext cx="10296144" cy="967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i="1"/>
              <a:t> Dataset</a:t>
            </a:r>
            <a:endParaRPr/>
          </a:p>
        </p:txBody>
      </p:sp>
      <p:grpSp>
        <p:nvGrpSpPr>
          <p:cNvPr id="245" name="Google Shape;245;p2"/>
          <p:cNvGrpSpPr/>
          <p:nvPr/>
        </p:nvGrpSpPr>
        <p:grpSpPr>
          <a:xfrm>
            <a:off x="3872292" y="219447"/>
            <a:ext cx="6108946" cy="518938"/>
            <a:chOff x="960" y="908914"/>
            <a:chExt cx="6108946" cy="518938"/>
          </a:xfrm>
        </p:grpSpPr>
        <p:sp>
          <p:nvSpPr>
            <p:cNvPr id="246" name="Google Shape;246;p2"/>
            <p:cNvSpPr/>
            <p:nvPr/>
          </p:nvSpPr>
          <p:spPr>
            <a:xfrm>
              <a:off x="960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87765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"/>
            <p:cNvSpPr txBox="1"/>
            <p:nvPr/>
          </p:nvSpPr>
          <p:spPr>
            <a:xfrm>
              <a:off x="299924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1229442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1516247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"/>
            <p:cNvSpPr txBox="1"/>
            <p:nvPr/>
          </p:nvSpPr>
          <p:spPr>
            <a:xfrm>
              <a:off x="1528406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Method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457923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744728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"/>
            <p:cNvSpPr txBox="1"/>
            <p:nvPr/>
          </p:nvSpPr>
          <p:spPr>
            <a:xfrm>
              <a:off x="2756887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686404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973209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"/>
            <p:cNvSpPr txBox="1"/>
            <p:nvPr/>
          </p:nvSpPr>
          <p:spPr>
            <a:xfrm>
              <a:off x="3985368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Limitations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4914886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5201691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"/>
            <p:cNvSpPr txBox="1"/>
            <p:nvPr/>
          </p:nvSpPr>
          <p:spPr>
            <a:xfrm>
              <a:off x="5213850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1" name="Google Shape;261;p2"/>
          <p:cNvSpPr txBox="1">
            <a:spLocks noGrp="1"/>
          </p:cNvSpPr>
          <p:nvPr>
            <p:ph type="sldNum" idx="12"/>
          </p:nvPr>
        </p:nvSpPr>
        <p:spPr>
          <a:xfrm>
            <a:off x="9220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62" name="Google Shape;262;p2"/>
          <p:cNvSpPr txBox="1"/>
          <p:nvPr/>
        </p:nvSpPr>
        <p:spPr>
          <a:xfrm>
            <a:off x="298360" y="1023552"/>
            <a:ext cx="63177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"/>
          <p:cNvSpPr txBox="1"/>
          <p:nvPr/>
        </p:nvSpPr>
        <p:spPr>
          <a:xfrm>
            <a:off x="1443417" y="3629737"/>
            <a:ext cx="1468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Atelectasis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"/>
          <p:cNvSpPr/>
          <p:nvPr/>
        </p:nvSpPr>
        <p:spPr>
          <a:xfrm>
            <a:off x="5803464" y="3641889"/>
            <a:ext cx="9669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Nodule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"/>
          <p:cNvSpPr/>
          <p:nvPr/>
        </p:nvSpPr>
        <p:spPr>
          <a:xfrm>
            <a:off x="9238718" y="3606822"/>
            <a:ext cx="154401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Emphysema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"/>
          <p:cNvSpPr/>
          <p:nvPr/>
        </p:nvSpPr>
        <p:spPr>
          <a:xfrm>
            <a:off x="3617258" y="6453887"/>
            <a:ext cx="110799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Effusion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"/>
          <p:cNvSpPr/>
          <p:nvPr/>
        </p:nvSpPr>
        <p:spPr>
          <a:xfrm>
            <a:off x="8143376" y="6337940"/>
            <a:ext cx="97975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Normal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picture containing sitting, fruit, photo, food&#10;&#10;Description automatically generated">
            <a:extLst>
              <a:ext uri="{FF2B5EF4-FFF2-40B4-BE49-F238E27FC236}">
                <a16:creationId xmlns:a16="http://schemas.microsoft.com/office/drawing/2014/main" id="{939A1F2C-C6D1-46BF-9661-48C5C45169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84" t="9665" r="21764" b="6262"/>
          <a:stretch/>
        </p:blipFill>
        <p:spPr>
          <a:xfrm>
            <a:off x="763026" y="1163670"/>
            <a:ext cx="2829364" cy="2377308"/>
          </a:xfrm>
          <a:prstGeom prst="rect">
            <a:avLst/>
          </a:prstGeom>
        </p:spPr>
      </p:pic>
      <p:pic>
        <p:nvPicPr>
          <p:cNvPr id="7" name="Picture 6" descr="A picture containing photo, sitting, table, laying&#10;&#10;Description automatically generated">
            <a:extLst>
              <a:ext uri="{FF2B5EF4-FFF2-40B4-BE49-F238E27FC236}">
                <a16:creationId xmlns:a16="http://schemas.microsoft.com/office/drawing/2014/main" id="{D4AD6DC9-2C8C-4E0F-BD90-1A0FBD1112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174" t="13405" r="21871" b="10567"/>
          <a:stretch/>
        </p:blipFill>
        <p:spPr>
          <a:xfrm>
            <a:off x="2553972" y="4076581"/>
            <a:ext cx="3123275" cy="23773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701906-00AF-41B2-8421-75AA92A2DA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852" t="3532" r="20384"/>
          <a:stretch/>
        </p:blipFill>
        <p:spPr>
          <a:xfrm>
            <a:off x="8521156" y="1163670"/>
            <a:ext cx="2596553" cy="2377307"/>
          </a:xfrm>
          <a:prstGeom prst="rect">
            <a:avLst/>
          </a:prstGeom>
        </p:spPr>
      </p:pic>
      <p:pic>
        <p:nvPicPr>
          <p:cNvPr id="39" name="Picture 38" descr="A picture containing white, table, black, bottle&#10;&#10;Description automatically generated">
            <a:extLst>
              <a:ext uri="{FF2B5EF4-FFF2-40B4-BE49-F238E27FC236}">
                <a16:creationId xmlns:a16="http://schemas.microsoft.com/office/drawing/2014/main" id="{4FBABBE2-370A-4D31-B589-D9C343DCD8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6296" y="1163670"/>
            <a:ext cx="2999407" cy="2377308"/>
          </a:xfrm>
          <a:prstGeom prst="rect">
            <a:avLst/>
          </a:prstGeom>
        </p:spPr>
      </p:pic>
      <p:pic>
        <p:nvPicPr>
          <p:cNvPr id="11" name="Picture 10" descr="A picture containing black, sitting, clock&#10;&#10;Description automatically generated">
            <a:extLst>
              <a:ext uri="{FF2B5EF4-FFF2-40B4-BE49-F238E27FC236}">
                <a16:creationId xmlns:a16="http://schemas.microsoft.com/office/drawing/2014/main" id="{20320F35-AF64-4792-B361-660DCD8A1A9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4661" t="26910" r="33623" b="23136"/>
          <a:stretch/>
        </p:blipFill>
        <p:spPr>
          <a:xfrm>
            <a:off x="7287419" y="3999069"/>
            <a:ext cx="2681660" cy="236605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g7e0ae637f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625" y="2057250"/>
            <a:ext cx="8935200" cy="2995306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g7e0ae637f3_0_0"/>
          <p:cNvSpPr txBox="1">
            <a:spLocks noGrp="1"/>
          </p:cNvSpPr>
          <p:nvPr>
            <p:ph type="title"/>
          </p:nvPr>
        </p:nvSpPr>
        <p:spPr>
          <a:xfrm>
            <a:off x="-4384" y="-4864"/>
            <a:ext cx="10296000" cy="967500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i="1"/>
              <a:t> Preprocessing</a:t>
            </a:r>
            <a:endParaRPr/>
          </a:p>
        </p:txBody>
      </p:sp>
      <p:grpSp>
        <p:nvGrpSpPr>
          <p:cNvPr id="279" name="Google Shape;279;g7e0ae637f3_0_0"/>
          <p:cNvGrpSpPr/>
          <p:nvPr/>
        </p:nvGrpSpPr>
        <p:grpSpPr>
          <a:xfrm>
            <a:off x="3872292" y="219447"/>
            <a:ext cx="6108831" cy="518988"/>
            <a:chOff x="960" y="908914"/>
            <a:chExt cx="6108831" cy="518988"/>
          </a:xfrm>
        </p:grpSpPr>
        <p:sp>
          <p:nvSpPr>
            <p:cNvPr id="280" name="Google Shape;280;g7e0ae637f3_0_0"/>
            <p:cNvSpPr/>
            <p:nvPr/>
          </p:nvSpPr>
          <p:spPr>
            <a:xfrm>
              <a:off x="960" y="908914"/>
              <a:ext cx="1075500" cy="41520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g7e0ae637f3_0_0"/>
            <p:cNvSpPr/>
            <p:nvPr/>
          </p:nvSpPr>
          <p:spPr>
            <a:xfrm>
              <a:off x="287765" y="1012702"/>
              <a:ext cx="908100" cy="41520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8235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g7e0ae637f3_0_0"/>
            <p:cNvSpPr txBox="1"/>
            <p:nvPr/>
          </p:nvSpPr>
          <p:spPr>
            <a:xfrm>
              <a:off x="299924" y="1024861"/>
              <a:ext cx="883800" cy="3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g7e0ae637f3_0_0"/>
            <p:cNvSpPr/>
            <p:nvPr/>
          </p:nvSpPr>
          <p:spPr>
            <a:xfrm>
              <a:off x="1229442" y="908914"/>
              <a:ext cx="1075500" cy="41520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g7e0ae637f3_0_0"/>
            <p:cNvSpPr/>
            <p:nvPr/>
          </p:nvSpPr>
          <p:spPr>
            <a:xfrm>
              <a:off x="1516247" y="1012702"/>
              <a:ext cx="908100" cy="415200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alpha val="88235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g7e0ae637f3_0_0"/>
            <p:cNvSpPr txBox="1"/>
            <p:nvPr/>
          </p:nvSpPr>
          <p:spPr>
            <a:xfrm>
              <a:off x="1528406" y="1024861"/>
              <a:ext cx="883800" cy="3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Method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g7e0ae637f3_0_0"/>
            <p:cNvSpPr/>
            <p:nvPr/>
          </p:nvSpPr>
          <p:spPr>
            <a:xfrm>
              <a:off x="2457923" y="908914"/>
              <a:ext cx="1075500" cy="41520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7e0ae637f3_0_0"/>
            <p:cNvSpPr/>
            <p:nvPr/>
          </p:nvSpPr>
          <p:spPr>
            <a:xfrm>
              <a:off x="2744728" y="1012702"/>
              <a:ext cx="908100" cy="41520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8235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7e0ae637f3_0_0"/>
            <p:cNvSpPr txBox="1"/>
            <p:nvPr/>
          </p:nvSpPr>
          <p:spPr>
            <a:xfrm>
              <a:off x="2756887" y="1024861"/>
              <a:ext cx="883800" cy="3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7e0ae637f3_0_0"/>
            <p:cNvSpPr/>
            <p:nvPr/>
          </p:nvSpPr>
          <p:spPr>
            <a:xfrm>
              <a:off x="3686404" y="908914"/>
              <a:ext cx="1075500" cy="41520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7e0ae637f3_0_0"/>
            <p:cNvSpPr/>
            <p:nvPr/>
          </p:nvSpPr>
          <p:spPr>
            <a:xfrm>
              <a:off x="3973209" y="1012702"/>
              <a:ext cx="908100" cy="41520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8235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7e0ae637f3_0_0"/>
            <p:cNvSpPr txBox="1"/>
            <p:nvPr/>
          </p:nvSpPr>
          <p:spPr>
            <a:xfrm>
              <a:off x="3985368" y="1024861"/>
              <a:ext cx="883800" cy="3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Limitations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g7e0ae637f3_0_0"/>
            <p:cNvSpPr/>
            <p:nvPr/>
          </p:nvSpPr>
          <p:spPr>
            <a:xfrm>
              <a:off x="4914886" y="908914"/>
              <a:ext cx="1075500" cy="41520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7e0ae637f3_0_0"/>
            <p:cNvSpPr/>
            <p:nvPr/>
          </p:nvSpPr>
          <p:spPr>
            <a:xfrm>
              <a:off x="5201691" y="1012702"/>
              <a:ext cx="908100" cy="41520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8235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g7e0ae637f3_0_0"/>
            <p:cNvSpPr txBox="1"/>
            <p:nvPr/>
          </p:nvSpPr>
          <p:spPr>
            <a:xfrm>
              <a:off x="5213850" y="1024861"/>
              <a:ext cx="883800" cy="39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5" name="Google Shape;295;g7e0ae637f3_0_0"/>
          <p:cNvSpPr txBox="1">
            <a:spLocks noGrp="1"/>
          </p:cNvSpPr>
          <p:nvPr>
            <p:ph type="sldNum" idx="12"/>
          </p:nvPr>
        </p:nvSpPr>
        <p:spPr>
          <a:xfrm>
            <a:off x="9220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96" name="Google Shape;296;g7e0ae637f3_0_0"/>
          <p:cNvSpPr txBox="1"/>
          <p:nvPr/>
        </p:nvSpPr>
        <p:spPr>
          <a:xfrm>
            <a:off x="2587803" y="1346650"/>
            <a:ext cx="32034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Resampling Spatial Resolutions</a:t>
            </a:r>
            <a:endParaRPr sz="2000" b="1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7" name="Google Shape;297;g7e0ae637f3_0_0"/>
          <p:cNvSpPr txBox="1"/>
          <p:nvPr/>
        </p:nvSpPr>
        <p:spPr>
          <a:xfrm>
            <a:off x="6406053" y="1346650"/>
            <a:ext cx="32034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Intensity Clipping, Normalization, </a:t>
            </a:r>
            <a:endParaRPr sz="2000" b="1" i="0" u="none" strike="noStrike" cap="none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Whitening</a:t>
            </a:r>
            <a:endParaRPr sz="2000" b="1" i="0" u="none" strike="noStrike" cap="none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8" name="Google Shape;298;g7e0ae637f3_0_0"/>
          <p:cNvSpPr txBox="1"/>
          <p:nvPr/>
        </p:nvSpPr>
        <p:spPr>
          <a:xfrm>
            <a:off x="596103" y="5105325"/>
            <a:ext cx="32034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i="1" u="none" strike="noStrike" cap="none" dirty="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Anisotropic variable</a:t>
            </a:r>
            <a:br>
              <a:rPr lang="en-US" sz="1800" i="1" u="none" strike="noStrike" cap="none" dirty="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1800" i="1" u="none" strike="noStrike" cap="none" dirty="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high resolution scan</a:t>
            </a:r>
            <a:endParaRPr sz="1800" i="1" u="none" strike="noStrike" cap="none" dirty="0">
              <a:solidFill>
                <a:srgbClr val="00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99" name="Google Shape;299;g7e0ae637f3_0_0"/>
          <p:cNvSpPr txBox="1"/>
          <p:nvPr/>
        </p:nvSpPr>
        <p:spPr>
          <a:xfrm>
            <a:off x="4265715" y="5105325"/>
            <a:ext cx="32034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365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i="1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Isotropic medium</a:t>
            </a:r>
            <a:endParaRPr sz="1800" i="1" u="none" strike="noStrike" cap="none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9144" marR="0" lvl="0" indent="-914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i="1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resolution scan</a:t>
            </a:r>
            <a:r>
              <a:rPr lang="en-US" sz="180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:</a:t>
            </a:r>
            <a:r>
              <a:rPr lang="en-US" sz="1800" i="1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</a:t>
            </a:r>
            <a:br>
              <a:rPr lang="en-US" sz="1800" i="1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US" sz="1800" i="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(2 x 2 x 2) mm</a:t>
            </a:r>
            <a:r>
              <a:rPr lang="en-US" sz="2000" b="1">
                <a:solidFill>
                  <a:srgbClr val="222222"/>
                </a:solidFill>
                <a:highlight>
                  <a:srgbClr val="FFFFFF"/>
                </a:highlight>
              </a:rPr>
              <a:t>³</a:t>
            </a:r>
            <a:endParaRPr sz="2000" b="1" i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0" name="Google Shape;300;g7e0ae637f3_0_0"/>
          <p:cNvSpPr txBox="1"/>
          <p:nvPr/>
        </p:nvSpPr>
        <p:spPr>
          <a:xfrm>
            <a:off x="7640626" y="5105325"/>
            <a:ext cx="3651900" cy="5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i="1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Intensity distribution clipped to </a:t>
            </a:r>
            <a:r>
              <a:rPr lang="en-US" sz="1800" i="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[-1000,800] HU</a:t>
            </a:r>
            <a:r>
              <a:rPr lang="en-US" sz="1800" i="1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, normalized to </a:t>
            </a:r>
            <a:r>
              <a:rPr lang="en-US" sz="1800" i="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0-1</a:t>
            </a:r>
            <a:r>
              <a:rPr lang="en-US" sz="1800" i="1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and shifted to mean</a:t>
            </a:r>
            <a:r>
              <a:rPr lang="en-US" sz="1800" i="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=0</a:t>
            </a:r>
            <a:r>
              <a:rPr lang="en-US" sz="1800" i="1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, std=</a:t>
            </a:r>
            <a:r>
              <a:rPr lang="en-US" sz="1800" i="0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1</a:t>
            </a:r>
            <a:r>
              <a:rPr lang="en-US" sz="1800" i="1" u="none" strike="noStrike" cap="none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</a:t>
            </a:r>
            <a:endParaRPr sz="1800" i="1" u="none" strike="noStrike" cap="none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2"/>
          <p:cNvSpPr/>
          <p:nvPr/>
        </p:nvSpPr>
        <p:spPr>
          <a:xfrm>
            <a:off x="162394" y="4498800"/>
            <a:ext cx="2149311" cy="1068401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12"/>
          <p:cNvSpPr txBox="1">
            <a:spLocks noGrp="1"/>
          </p:cNvSpPr>
          <p:nvPr>
            <p:ph type="title"/>
          </p:nvPr>
        </p:nvSpPr>
        <p:spPr>
          <a:xfrm>
            <a:off x="-4384" y="-4864"/>
            <a:ext cx="10296144" cy="967563"/>
          </a:xfrm>
          <a:prstGeom prst="rect">
            <a:avLst/>
          </a:prstGeom>
          <a:solidFill>
            <a:srgbClr val="001A57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i="1"/>
              <a:t> Proposed CAD</a:t>
            </a:r>
            <a:endParaRPr sz="3600"/>
          </a:p>
        </p:txBody>
      </p:sp>
      <p:grpSp>
        <p:nvGrpSpPr>
          <p:cNvPr id="307" name="Google Shape;307;p12"/>
          <p:cNvGrpSpPr/>
          <p:nvPr/>
        </p:nvGrpSpPr>
        <p:grpSpPr>
          <a:xfrm>
            <a:off x="3872292" y="219447"/>
            <a:ext cx="6108946" cy="518938"/>
            <a:chOff x="960" y="908914"/>
            <a:chExt cx="6108946" cy="518938"/>
          </a:xfrm>
        </p:grpSpPr>
        <p:sp>
          <p:nvSpPr>
            <p:cNvPr id="308" name="Google Shape;308;p12"/>
            <p:cNvSpPr/>
            <p:nvPr/>
          </p:nvSpPr>
          <p:spPr>
            <a:xfrm>
              <a:off x="960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2"/>
            <p:cNvSpPr/>
            <p:nvPr/>
          </p:nvSpPr>
          <p:spPr>
            <a:xfrm>
              <a:off x="287765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2"/>
            <p:cNvSpPr txBox="1"/>
            <p:nvPr/>
          </p:nvSpPr>
          <p:spPr>
            <a:xfrm>
              <a:off x="299924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2"/>
            <p:cNvSpPr/>
            <p:nvPr/>
          </p:nvSpPr>
          <p:spPr>
            <a:xfrm>
              <a:off x="1229442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2"/>
            <p:cNvSpPr/>
            <p:nvPr/>
          </p:nvSpPr>
          <p:spPr>
            <a:xfrm>
              <a:off x="1516247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2"/>
            <p:cNvSpPr txBox="1"/>
            <p:nvPr/>
          </p:nvSpPr>
          <p:spPr>
            <a:xfrm>
              <a:off x="1528406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Method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2"/>
            <p:cNvSpPr/>
            <p:nvPr/>
          </p:nvSpPr>
          <p:spPr>
            <a:xfrm>
              <a:off x="2457923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2"/>
            <p:cNvSpPr/>
            <p:nvPr/>
          </p:nvSpPr>
          <p:spPr>
            <a:xfrm>
              <a:off x="2744728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2"/>
            <p:cNvSpPr txBox="1"/>
            <p:nvPr/>
          </p:nvSpPr>
          <p:spPr>
            <a:xfrm>
              <a:off x="2756887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Results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2"/>
            <p:cNvSpPr/>
            <p:nvPr/>
          </p:nvSpPr>
          <p:spPr>
            <a:xfrm>
              <a:off x="3686404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2"/>
            <p:cNvSpPr/>
            <p:nvPr/>
          </p:nvSpPr>
          <p:spPr>
            <a:xfrm>
              <a:off x="3973209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2"/>
            <p:cNvSpPr txBox="1"/>
            <p:nvPr/>
          </p:nvSpPr>
          <p:spPr>
            <a:xfrm>
              <a:off x="3985368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Limitations</a:t>
              </a:r>
              <a:endPara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12"/>
            <p:cNvSpPr/>
            <p:nvPr/>
          </p:nvSpPr>
          <p:spPr>
            <a:xfrm>
              <a:off x="4914886" y="908914"/>
              <a:ext cx="1075518" cy="415150"/>
            </a:xfrm>
            <a:prstGeom prst="chevron">
              <a:avLst>
                <a:gd name="adj" fmla="val 40000"/>
              </a:avLst>
            </a:prstGeom>
            <a:solidFill>
              <a:srgbClr val="599BD5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2"/>
            <p:cNvSpPr/>
            <p:nvPr/>
          </p:nvSpPr>
          <p:spPr>
            <a:xfrm>
              <a:off x="5201691" y="1012702"/>
              <a:ext cx="908215" cy="41515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7843"/>
              </a:schemeClr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2"/>
            <p:cNvSpPr txBox="1"/>
            <p:nvPr/>
          </p:nvSpPr>
          <p:spPr>
            <a:xfrm>
              <a:off x="5213850" y="1024861"/>
              <a:ext cx="883897" cy="390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r>
                <a:rPr lang="en-US" sz="11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3" name="Google Shape;323;p12"/>
          <p:cNvSpPr txBox="1">
            <a:spLocks noGrp="1"/>
          </p:cNvSpPr>
          <p:nvPr>
            <p:ph type="sldNum" idx="12"/>
          </p:nvPr>
        </p:nvSpPr>
        <p:spPr>
          <a:xfrm>
            <a:off x="9220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324" name="Google Shape;324;p12"/>
          <p:cNvSpPr txBox="1"/>
          <p:nvPr/>
        </p:nvSpPr>
        <p:spPr>
          <a:xfrm>
            <a:off x="150" y="5716625"/>
            <a:ext cx="12192000" cy="7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Schematic diagram of dual-stage CNN architecture for reusing segmentation feature maps in 3D binary classification. The segmentation sub-model is a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DenseVNet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taking a variable input volume with a single channel and the classification sub-model is a 3D 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ResNet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taking</a:t>
            </a:r>
            <a:br>
              <a:rPr lang="en-US" sz="15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15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an input volume patch of size [128, 128, 128] with 2 channels. Final output is a tensor with the predicted class probabilities.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dirty="0" err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StFA</a:t>
            </a:r>
            <a:r>
              <a:rPr lang="en-US" sz="15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= Static Feature Aggregation, </a:t>
            </a:r>
            <a:r>
              <a:rPr lang="en-US" sz="1500" dirty="0" err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DyFA</a:t>
            </a:r>
            <a:r>
              <a:rPr lang="en-US" sz="15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= Dynamic Feature Aggregation.</a:t>
            </a:r>
            <a:endParaRPr sz="1500" b="0" i="0" u="none" strike="noStrike" cap="none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5" name="Google Shape;325;p12"/>
          <p:cNvSpPr txBox="1"/>
          <p:nvPr/>
        </p:nvSpPr>
        <p:spPr>
          <a:xfrm>
            <a:off x="9529950" y="4121275"/>
            <a:ext cx="14250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12"/>
          <p:cNvSpPr txBox="1"/>
          <p:nvPr/>
        </p:nvSpPr>
        <p:spPr>
          <a:xfrm>
            <a:off x="9667650" y="4040300"/>
            <a:ext cx="1149600" cy="6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12"/>
          <p:cNvSpPr/>
          <p:nvPr/>
        </p:nvSpPr>
        <p:spPr>
          <a:xfrm>
            <a:off x="277677" y="4843190"/>
            <a:ext cx="669819" cy="625405"/>
          </a:xfrm>
          <a:prstGeom prst="cube">
            <a:avLst>
              <a:gd name="adj" fmla="val 25000"/>
            </a:avLst>
          </a:prstGeom>
          <a:solidFill>
            <a:schemeClr val="dk1"/>
          </a:solidFill>
          <a:ln w="25400" cap="flat" cmpd="sng">
            <a:solidFill>
              <a:srgbClr val="42719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1x1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12"/>
          <p:cNvSpPr/>
          <p:nvPr/>
        </p:nvSpPr>
        <p:spPr>
          <a:xfrm>
            <a:off x="1116933" y="4924030"/>
            <a:ext cx="1025334" cy="46372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Averaging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9" name="Google Shape;329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74750" y="1290798"/>
            <a:ext cx="9279094" cy="3706842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12"/>
          <p:cNvSpPr txBox="1"/>
          <p:nvPr/>
        </p:nvSpPr>
        <p:spPr>
          <a:xfrm>
            <a:off x="352724" y="4498801"/>
            <a:ext cx="83169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DyFA</a:t>
            </a:r>
            <a:endParaRPr/>
          </a:p>
        </p:txBody>
      </p:sp>
      <p:sp>
        <p:nvSpPr>
          <p:cNvPr id="331" name="Google Shape;331;p12"/>
          <p:cNvSpPr/>
          <p:nvPr/>
        </p:nvSpPr>
        <p:spPr>
          <a:xfrm>
            <a:off x="1374750" y="4514493"/>
            <a:ext cx="58381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StFA</a:t>
            </a:r>
            <a:endParaRPr/>
          </a:p>
        </p:txBody>
      </p:sp>
      <p:sp>
        <p:nvSpPr>
          <p:cNvPr id="332" name="Google Shape;332;p12"/>
          <p:cNvSpPr txBox="1"/>
          <p:nvPr/>
        </p:nvSpPr>
        <p:spPr>
          <a:xfrm>
            <a:off x="25614" y="3862633"/>
            <a:ext cx="237145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 Aggregation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/>
              <a:t>Techniques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1095</Words>
  <Application>Microsoft Office PowerPoint</Application>
  <PresentationFormat>Widescreen</PresentationFormat>
  <Paragraphs>192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Proxima Nova Semibold</vt:lpstr>
      <vt:lpstr>Times New Roman</vt:lpstr>
      <vt:lpstr>Arial</vt:lpstr>
      <vt:lpstr>Proxima Nova</vt:lpstr>
      <vt:lpstr>Office Theme</vt:lpstr>
      <vt:lpstr>Weakly Supervised 3D Classification of Chest CT using Aggregated Multi-Resolution Deep Segmentation Features </vt:lpstr>
      <vt:lpstr> Overview</vt:lpstr>
      <vt:lpstr> Overview</vt:lpstr>
      <vt:lpstr> Disease Label Mining</vt:lpstr>
      <vt:lpstr> Disease Label Mining</vt:lpstr>
      <vt:lpstr> Dataset</vt:lpstr>
      <vt:lpstr> Dataset</vt:lpstr>
      <vt:lpstr> Preprocessing</vt:lpstr>
      <vt:lpstr> Proposed CAD</vt:lpstr>
      <vt:lpstr> Experiments</vt:lpstr>
      <vt:lpstr> Results</vt:lpstr>
      <vt:lpstr>  Limitation &amp;  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Weakly Supervised 3D Classification of Chest CT using Aggregated Multi-Resolution Deep Segmentation Features</dc:title>
  <dc:creator>Anna</dc:creator>
  <cp:lastModifiedBy>Fakrul Islam Tushar</cp:lastModifiedBy>
  <cp:revision>23</cp:revision>
  <dcterms:created xsi:type="dcterms:W3CDTF">2014-03-28T14:13:58Z</dcterms:created>
  <dcterms:modified xsi:type="dcterms:W3CDTF">2020-06-16T03:51:27Z</dcterms:modified>
</cp:coreProperties>
</file>